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7" r:id="rId2"/>
    <p:sldId id="367" r:id="rId3"/>
    <p:sldId id="644" r:id="rId4"/>
    <p:sldId id="653" r:id="rId5"/>
    <p:sldId id="654" r:id="rId6"/>
    <p:sldId id="647" r:id="rId7"/>
    <p:sldId id="648" r:id="rId8"/>
    <p:sldId id="652" r:id="rId9"/>
    <p:sldId id="649" r:id="rId10"/>
    <p:sldId id="656" r:id="rId11"/>
    <p:sldId id="650" r:id="rId12"/>
    <p:sldId id="669" r:id="rId13"/>
    <p:sldId id="667" r:id="rId14"/>
    <p:sldId id="666" r:id="rId15"/>
    <p:sldId id="659" r:id="rId16"/>
    <p:sldId id="661" r:id="rId17"/>
    <p:sldId id="662" r:id="rId18"/>
    <p:sldId id="663" r:id="rId19"/>
    <p:sldId id="664" r:id="rId20"/>
    <p:sldId id="665" r:id="rId21"/>
    <p:sldId id="660" r:id="rId22"/>
    <p:sldId id="658" r:id="rId23"/>
    <p:sldId id="657" r:id="rId24"/>
    <p:sldId id="655" r:id="rId25"/>
    <p:sldId id="645" r:id="rId26"/>
    <p:sldId id="646" r:id="rId27"/>
    <p:sldId id="651" r:id="rId28"/>
    <p:sldId id="3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644"/>
            <p14:sldId id="653"/>
            <p14:sldId id="654"/>
            <p14:sldId id="647"/>
            <p14:sldId id="648"/>
            <p14:sldId id="652"/>
            <p14:sldId id="649"/>
            <p14:sldId id="656"/>
            <p14:sldId id="650"/>
            <p14:sldId id="669"/>
            <p14:sldId id="667"/>
            <p14:sldId id="666"/>
            <p14:sldId id="659"/>
            <p14:sldId id="661"/>
            <p14:sldId id="662"/>
            <p14:sldId id="663"/>
            <p14:sldId id="664"/>
            <p14:sldId id="665"/>
            <p14:sldId id="660"/>
            <p14:sldId id="658"/>
            <p14:sldId id="657"/>
            <p14:sldId id="655"/>
            <p14:sldId id="645"/>
            <p14:sldId id="646"/>
            <p14:sldId id="65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FCA"/>
    <a:srgbClr val="DD640C"/>
    <a:srgbClr val="BE68F8"/>
    <a:srgbClr val="B1063A"/>
    <a:srgbClr val="FDC0D2"/>
    <a:srgbClr val="F2F2F2"/>
    <a:srgbClr val="FF6600"/>
    <a:srgbClr val="AFAB09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5" autoAdjust="0"/>
    <p:restoredTop sz="93533" autoAdjust="0"/>
  </p:normalViewPr>
  <p:slideViewPr>
    <p:cSldViewPr snapToGrid="0">
      <p:cViewPr varScale="1">
        <p:scale>
          <a:sx n="65" d="100"/>
          <a:sy n="65" d="100"/>
        </p:scale>
        <p:origin x="336" y="-24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twork_theory" TargetMode="External"/><Relationship Id="rId3" Type="http://schemas.openxmlformats.org/officeDocument/2006/relationships/hyperlink" Target="https://en.wikipedia.org/wiki/Linear_algebra" TargetMode="External"/><Relationship Id="rId7" Type="http://schemas.openxmlformats.org/officeDocument/2006/relationships/hyperlink" Target="https://en.wikipedia.org/wiki/Combinatorial_optimizati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opology" TargetMode="External"/><Relationship Id="rId5" Type="http://schemas.openxmlformats.org/officeDocument/2006/relationships/hyperlink" Target="https://en.wikipedia.org/wiki/Geometry" TargetMode="External"/><Relationship Id="rId4" Type="http://schemas.openxmlformats.org/officeDocument/2006/relationships/hyperlink" Target="https://en.wikipedia.org/wiki/Graph_theory" TargetMode="External"/><Relationship Id="rId9" Type="http://schemas.openxmlformats.org/officeDocument/2006/relationships/hyperlink" Target="https://en.wikipedia.org/wiki/Coding_theory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 case-2: the servi</a:t>
            </a:r>
            <a:r>
              <a:rPr lang="en-US" dirty="0" err="1"/>
              <a:t>ce</a:t>
            </a:r>
            <a:r>
              <a:rPr lang="en-US" dirty="0"/>
              <a:t> in the intersection is chosen for B. It however has to have lower value than the one chosen for the not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22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4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Discrete because the choices are discrete, for instance, we do not take a fraction of a node or edge.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71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Wikipedia: “Matroid theory borrows extensively from the terminology of </a:t>
            </a:r>
            <a:r>
              <a:rPr lang="en-US" dirty="0">
                <a:hlinkClick r:id="rId3" tooltip="Linear algebra"/>
              </a:rPr>
              <a:t>linear algebra</a:t>
            </a:r>
            <a:r>
              <a:rPr lang="en-US" dirty="0"/>
              <a:t> and </a:t>
            </a:r>
            <a:r>
              <a:rPr lang="en-US" dirty="0">
                <a:hlinkClick r:id="rId4" tooltip="Graph theory"/>
              </a:rPr>
              <a:t>graph theory</a:t>
            </a:r>
            <a:r>
              <a:rPr lang="en-US" dirty="0"/>
              <a:t>, largely because it is the abstraction of various notions of central importance in these fields. Matroids have found applications in </a:t>
            </a:r>
            <a:r>
              <a:rPr lang="en-US" dirty="0">
                <a:hlinkClick r:id="rId5" tooltip="Geometry"/>
              </a:rPr>
              <a:t>geometry</a:t>
            </a:r>
            <a:r>
              <a:rPr lang="en-US" dirty="0"/>
              <a:t>, </a:t>
            </a:r>
            <a:r>
              <a:rPr lang="en-US" dirty="0">
                <a:hlinkClick r:id="rId6" tooltip="Topology"/>
              </a:rPr>
              <a:t>topology</a:t>
            </a:r>
            <a:r>
              <a:rPr lang="en-US" dirty="0"/>
              <a:t>, </a:t>
            </a:r>
            <a:r>
              <a:rPr lang="en-US" dirty="0">
                <a:hlinkClick r:id="rId7" tooltip="Combinatorial optimization"/>
              </a:rPr>
              <a:t>combinatorial optimization</a:t>
            </a:r>
            <a:r>
              <a:rPr lang="en-US" dirty="0"/>
              <a:t>, </a:t>
            </a:r>
            <a:r>
              <a:rPr lang="en-US" dirty="0">
                <a:hlinkClick r:id="rId8" tooltip="Network theory"/>
              </a:rPr>
              <a:t>network theory</a:t>
            </a:r>
            <a:r>
              <a:rPr lang="en-US" dirty="0"/>
              <a:t> and </a:t>
            </a:r>
            <a:r>
              <a:rPr lang="en-US" dirty="0">
                <a:hlinkClick r:id="rId9" tooltip="Coding theory"/>
              </a:rPr>
              <a:t>coding theory</a:t>
            </a:r>
            <a:r>
              <a:rPr lang="en-US" dirty="0"/>
              <a:t> 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84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Tau-1 infection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Tau-2 removal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Kx = Equivalent load frequency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Kw = </a:t>
            </a:r>
            <a:r>
              <a:rPr lang="en-US" dirty="0">
                <a:effectLst/>
                <a:latin typeface="Times New Roman" panose="02020603050405020304" pitchFamily="18" charset="0"/>
              </a:rPr>
              <a:t>Equivalent generator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loads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generators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Omega = Changes of angular acceleration of equivalent generator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Rotor equation allow to compute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Kxq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load 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Kwc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generator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  <a:latin typeface="Times New Roman" panose="02020603050405020304" pitchFamily="18" charset="0"/>
              </a:rPr>
              <a:t>Tj</a:t>
            </a:r>
            <a:r>
              <a:rPr lang="en-US" dirty="0">
                <a:effectLst/>
                <a:latin typeface="Times New Roman" panose="02020603050405020304" pitchFamily="18" charset="0"/>
              </a:rPr>
              <a:t> =Equivalent Inertia time constant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KE = system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Interactive Cascading Failure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Power flow redistribution employs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primary frequency regulation ‎[46, 47] and rotor equation ‎[48]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Two types of flow: communication and power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/>
              <a:t>Two Time windows</a:t>
            </a:r>
            <a:r>
              <a:rPr lang="en-US" b="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</a:t>
            </a:r>
            <a:r>
              <a:rPr lang="en-US" dirty="0"/>
              <a:t>virus infection cycle (SIR)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tripping time of overloaded branches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[Wang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Wang et al. (2019), Cascading Failures Analysis Considering Extreme Virus Propagation of Cyber-Physical Systems in Smart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source</a:t>
            </a:r>
            <a:r>
              <a:rPr lang="en-US" dirty="0"/>
              <a:t>: Steve Brunton, </a:t>
            </a:r>
            <a:r>
              <a:rPr lang="en-US" b="1" dirty="0"/>
              <a:t>Control Theory and COVID-19: Models</a:t>
            </a:r>
          </a:p>
          <a:p>
            <a:r>
              <a:rPr lang="en-US" dirty="0"/>
              <a:t>https://www.youtube.com/watch?v=jmfsSmHAQ2o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alpha = zero, then we have lifelong immunity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[Wikipedia 2020] </a:t>
            </a:r>
            <a:r>
              <a:rPr lang="en-US" dirty="0"/>
              <a:t>https://en.wikipedia.org/wiki/Compartmental_models_in_epidemiology#The_SIR_model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[Eisenberg 2020] </a:t>
            </a:r>
            <a:r>
              <a:rPr lang="en-US" dirty="0"/>
              <a:t>Eisenberg, Joseph. "R0: How scientists quantify the intensity of an outbreak like coronavirus and its pandemic potential." </a:t>
            </a:r>
            <a:r>
              <a:rPr lang="en-US" i="1" dirty="0"/>
              <a:t>The Conversation, Michigan University School of Public Health</a:t>
            </a:r>
            <a:r>
              <a:rPr lang="en-US" dirty="0"/>
              <a:t> 27 (2020). https://sph.umich.edu/pursuit/2020posts/how-scientists-quantify-outbreaks.html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</a:t>
            </a:r>
            <a:r>
              <a:rPr lang="en-US" b="1" dirty="0" err="1"/>
              <a:t>Bertozzi</a:t>
            </a:r>
            <a:r>
              <a:rPr lang="en-US" b="1" dirty="0"/>
              <a:t> 2020] </a:t>
            </a:r>
            <a:r>
              <a:rPr lang="en-US" dirty="0" err="1"/>
              <a:t>Bertozzi</a:t>
            </a:r>
            <a:r>
              <a:rPr lang="en-US" dirty="0"/>
              <a:t>, Andrea L., et al. "The challenges of modeling and forecasting the spread of COVID-19." </a:t>
            </a:r>
            <a:r>
              <a:rPr lang="en-US" i="1" dirty="0"/>
              <a:t>Proceedings of the National Academy of Sciences</a:t>
            </a:r>
            <a:r>
              <a:rPr lang="en-US" dirty="0"/>
              <a:t> 117.29 (2020): 16732-16738.</a:t>
            </a:r>
          </a:p>
          <a:p>
            <a:endParaRPr lang="en-US" dirty="0"/>
          </a:p>
          <a:p>
            <a:r>
              <a:rPr lang="en-US" b="1" dirty="0"/>
              <a:t>[Stevens 2020] </a:t>
            </a:r>
            <a:r>
              <a:rPr lang="en-US" dirty="0"/>
              <a:t>Why outbreaks like coronavirus spread exponentially and how to "flatten the curve"</a:t>
            </a:r>
          </a:p>
          <a:p>
            <a:r>
              <a:rPr lang="en-US" dirty="0"/>
              <a:t>https://twitter.com/Harry_Stevens/status/1238940084994523136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Times New Roman" panose="02020603050405020304" pitchFamily="18" charset="0"/>
              </a:rPr>
              <a:t>Jin</a:t>
            </a:r>
            <a:r>
              <a:rPr lang="en-US" dirty="0">
                <a:effectLst/>
                <a:latin typeface="Times New Roman" panose="02020603050405020304" pitchFamily="18" charset="0"/>
              </a:rPr>
              <a:t>, et al. 2013, Epidemiological Modeling of News and Rumors on Twitter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Vosoughi</a:t>
            </a:r>
            <a:r>
              <a:rPr lang="en-US" dirty="0"/>
              <a:t>, S., Roy, D., &amp; Aral, S. (2018). The spread of true and false news online.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359</a:t>
            </a:r>
            <a:r>
              <a:rPr lang="en-US" dirty="0"/>
              <a:t>(6380), 1146-1151.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effectLst/>
                <a:latin typeface="Calibri" panose="020F0502020204030204" pitchFamily="34" charset="0"/>
              </a:rPr>
              <a:t>Dominic Welsh 1976, Matroid Theory.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of maximizing a monotone submodular function subject to a cardinality constraint admits a </a:t>
            </a:r>
            <a:r>
              <a:rPr lang="en-US" dirty="0">
                <a:effectLst/>
              </a:rPr>
              <a:t>1 − 1 / e </a:t>
            </a:r>
            <a:r>
              <a:rPr lang="en-US" dirty="0"/>
              <a:t>approximation algorithm</a:t>
            </a:r>
          </a:p>
          <a:p>
            <a:endParaRPr lang="en-US" dirty="0"/>
          </a:p>
          <a:p>
            <a:r>
              <a:rPr lang="en-US" sz="1800" b="0" i="0" u="none" strike="noStrike" baseline="0" dirty="0">
                <a:latin typeface="CMR17"/>
              </a:rPr>
              <a:t>Krause, A. , </a:t>
            </a:r>
            <a:r>
              <a:rPr lang="en-US" sz="1800" b="0" i="0" u="none" strike="noStrike" baseline="0" dirty="0" err="1">
                <a:latin typeface="CMR17"/>
              </a:rPr>
              <a:t>Golovin</a:t>
            </a:r>
            <a:r>
              <a:rPr lang="en-US" sz="1800" b="0" i="0" u="none" strike="noStrike" baseline="0" dirty="0">
                <a:latin typeface="CMR17"/>
              </a:rPr>
              <a:t>, D., 2014, Submodular Function Maximization.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1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Sources: Stefanie </a:t>
            </a:r>
            <a:r>
              <a:rPr lang="en-US" dirty="0" err="1"/>
              <a:t>Jegelka</a:t>
            </a:r>
            <a:r>
              <a:rPr lang="en-US" dirty="0"/>
              <a:t>, MIT, </a:t>
            </a:r>
            <a:r>
              <a:rPr lang="en-US" b="1" dirty="0" err="1"/>
              <a:t>Submodularity</a:t>
            </a:r>
            <a:r>
              <a:rPr lang="en-US" b="1" dirty="0"/>
              <a:t>: Theory and Applications I </a:t>
            </a:r>
            <a:r>
              <a:rPr lang="en-US" dirty="0"/>
              <a:t>https://www.youtube.com/watch?v=Y3u_hvxayDY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0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J. </a:t>
            </a:r>
            <a:r>
              <a:rPr lang="en-US" b="1" dirty="0" err="1"/>
              <a:t>Bilmes</a:t>
            </a:r>
            <a:r>
              <a:rPr lang="en-US" b="1" dirty="0"/>
              <a:t>, EE563 - Submodular Functions, Optimization, and Applications to Machine Learning, Fall Quarter, 2020</a:t>
            </a:r>
          </a:p>
          <a:p>
            <a:r>
              <a:rPr lang="en-US" dirty="0"/>
              <a:t>https://people.ece.uw.edu/bilmes/classes/ee563/ee563_fall_2020/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assigned only once, but each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assigned to the same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  </a:t>
                </a:r>
                <a:r>
                  <a:rPr lang="en-US" dirty="0"/>
                  <a:t>can be assigned only once, but each multiple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</a:t>
                </a:r>
                <a:r>
                  <a:rPr lang="en-US" dirty="0"/>
                  <a:t> can be assigned to the same item </a:t>
                </a:r>
                <a:r>
                  <a:rPr lang="en-US" i="0" dirty="0">
                    <a:latin typeface="Cambria Math" panose="02040503050406030204" pitchFamily="18" charset="0"/>
                  </a:rPr>
                  <a:t>𝑠_𝑗</a:t>
                </a:r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holger.giese@hpi.uni-potsdam.de)" TargetMode="External"/><Relationship Id="rId4" Type="http://schemas.openxmlformats.org/officeDocument/2006/relationships/hyperlink" Target="mailto:sona.Ghahremani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11" Type="http://schemas.openxmlformats.org/officeDocument/2006/relationships/hyperlink" Target="https://people.ece.uw.edu/bilmes/classes/ee563/ee563_fall_2020/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youtube.com/watch?v=kdLXt8QeCe4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gif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jpg"/><Relationship Id="rId4" Type="http://schemas.openxmlformats.org/officeDocument/2006/relationships/image" Target="../media/image37.png"/><Relationship Id="rId9" Type="http://schemas.openxmlformats.org/officeDocument/2006/relationships/hyperlink" Target="https://twitter.com/Harry_Stevens/status/1238940084994523136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Propagation Graph Neural Networks</a:t>
            </a:r>
            <a:br>
              <a:rPr lang="en-US" sz="4400" b="1" dirty="0"/>
            </a:br>
            <a:r>
              <a:rPr lang="en-US" sz="3200" dirty="0"/>
              <a:t>lecture-14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6796316" cy="1857632"/>
          </a:xfrm>
        </p:spPr>
        <p:txBody>
          <a:bodyPr>
            <a:normAutofit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4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5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Submodular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A18C0-6FBC-4431-B32A-FEA349EDD5CE}"/>
              </a:ext>
            </a:extLst>
          </p:cNvPr>
          <p:cNvSpPr txBox="1"/>
          <p:nvPr/>
        </p:nvSpPr>
        <p:spPr bwMode="gray">
          <a:xfrm>
            <a:off x="572511" y="187246"/>
            <a:ext cx="114441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How do we </a:t>
            </a:r>
            <a:r>
              <a:rPr lang="en-US" b="1" dirty="0">
                <a:latin typeface="Calibri" panose="020F0502020204030204" pitchFamily="34" charset="0"/>
              </a:rPr>
              <a:t>build theories?</a:t>
            </a: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Dominic Welsh 1976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"…mathematical generalization often lays bare the important bits of information about the problem at hand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8E142-0FBB-4B60-9414-89AD85453314}"/>
              </a:ext>
            </a:extLst>
          </p:cNvPr>
          <p:cNvSpPr/>
          <p:nvPr/>
        </p:nvSpPr>
        <p:spPr bwMode="gray">
          <a:xfrm>
            <a:off x="3673784" y="906308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solving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BA862-DE3E-4A81-81A0-4C5BF5C18267}"/>
              </a:ext>
            </a:extLst>
          </p:cNvPr>
          <p:cNvSpPr/>
          <p:nvPr/>
        </p:nvSpPr>
        <p:spPr bwMode="gray">
          <a:xfrm>
            <a:off x="5927414" y="883174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thinking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F25BC8A-E82D-4598-9D7D-F9380100257A}"/>
              </a:ext>
            </a:extLst>
          </p:cNvPr>
          <p:cNvCxnSpPr>
            <a:cxnSpLocks/>
            <a:stCxn id="3" idx="0"/>
            <a:endCxn id="6" idx="0"/>
          </p:cNvCxnSpPr>
          <p:nvPr/>
        </p:nvCxnSpPr>
        <p:spPr bwMode="gray">
          <a:xfrm rot="5400000" flipH="1" flipV="1">
            <a:off x="5662972" y="-232074"/>
            <a:ext cx="23134" cy="2253630"/>
          </a:xfrm>
          <a:prstGeom prst="curvedConnector3">
            <a:avLst>
              <a:gd name="adj1" fmla="val 3012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EBBE264-87E3-4AD1-B1A7-E32998E5D3B7}"/>
              </a:ext>
            </a:extLst>
          </p:cNvPr>
          <p:cNvCxnSpPr>
            <a:cxnSpLocks/>
            <a:stCxn id="3" idx="4"/>
            <a:endCxn id="6" idx="4"/>
          </p:cNvCxnSpPr>
          <p:nvPr/>
        </p:nvCxnSpPr>
        <p:spPr bwMode="gray">
          <a:xfrm rot="5400000" flipH="1" flipV="1">
            <a:off x="5662972" y="625682"/>
            <a:ext cx="23134" cy="2253630"/>
          </a:xfrm>
          <a:prstGeom prst="curvedConnector3">
            <a:avLst>
              <a:gd name="adj1" fmla="val -2946978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7212E3-E294-4BA4-AAE4-623587D2C64F}"/>
              </a:ext>
            </a:extLst>
          </p:cNvPr>
          <p:cNvSpPr txBox="1"/>
          <p:nvPr/>
        </p:nvSpPr>
        <p:spPr bwMode="gray">
          <a:xfrm>
            <a:off x="570486" y="1644238"/>
            <a:ext cx="32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 Which methods and tools can </a:t>
            </a:r>
            <a:r>
              <a:rPr lang="en-US" dirty="0">
                <a:latin typeface="Calibri" panose="020F0502020204030204" pitchFamily="34" charset="0"/>
              </a:rPr>
              <a:t>we</a:t>
            </a:r>
            <a:r>
              <a:rPr lang="en-US" sz="1800" dirty="0">
                <a:effectLst/>
                <a:latin typeface="Calibri" panose="020F0502020204030204" pitchFamily="34" charset="0"/>
              </a:rPr>
              <a:t> apply to solve this problem?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82AC89-ECDB-40A1-9102-686C72A79DFF}"/>
              </a:ext>
            </a:extLst>
          </p:cNvPr>
          <p:cNvSpPr txBox="1"/>
          <p:nvPr/>
        </p:nvSpPr>
        <p:spPr bwMode="gray">
          <a:xfrm>
            <a:off x="7760256" y="1644238"/>
            <a:ext cx="31113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What is the structure that would help us solve more of these problems?</a:t>
            </a:r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85218B1-AFA8-43A7-BA33-37DD10A66BF3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 bwMode="gray">
          <a:xfrm rot="10800000" flipV="1">
            <a:off x="2182826" y="1335186"/>
            <a:ext cx="1490958" cy="309052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DB609D8-804B-4DA4-BC6E-224103121A8F}"/>
              </a:ext>
            </a:extLst>
          </p:cNvPr>
          <p:cNvCxnSpPr>
            <a:cxnSpLocks/>
            <a:stCxn id="6" idx="6"/>
            <a:endCxn id="23" idx="0"/>
          </p:cNvCxnSpPr>
          <p:nvPr/>
        </p:nvCxnSpPr>
        <p:spPr bwMode="gray">
          <a:xfrm>
            <a:off x="7675294" y="1312052"/>
            <a:ext cx="1640657" cy="332186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18729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0F05-B7C5-4C30-BD22-C7006DDC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The Phenomenon of Diminishing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ED28-B99C-4C3C-A27A-935E0713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3" y="3279501"/>
            <a:ext cx="11678823" cy="28997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Diminishing returns means that adding the same sensor to superset of A would provide an equal or lower marginal gain than adding to set 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i.e., “the more I know the less I gain from acquiring more items to the set”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The marginal gain can be: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Cost/loss (of picking a combination of items)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Probability (of contagion or protection)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Utility (of matching services and clients)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CBD13-8C7C-4642-90D6-E1482731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E254E9-070F-4CF2-BD91-269A58C2B238}"/>
              </a:ext>
            </a:extLst>
          </p:cNvPr>
          <p:cNvSpPr/>
          <p:nvPr/>
        </p:nvSpPr>
        <p:spPr bwMode="gray">
          <a:xfrm>
            <a:off x="5925434" y="1232252"/>
            <a:ext cx="1809375" cy="723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93CD0B-81AF-4494-A1AC-E5B27D376E46}"/>
              </a:ext>
            </a:extLst>
          </p:cNvPr>
          <p:cNvSpPr/>
          <p:nvPr/>
        </p:nvSpPr>
        <p:spPr bwMode="gray">
          <a:xfrm>
            <a:off x="6088351" y="1303926"/>
            <a:ext cx="823324" cy="58053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8B66E-30A1-4B06-97CD-1C5A1CE0B7A9}"/>
              </a:ext>
            </a:extLst>
          </p:cNvPr>
          <p:cNvSpPr txBox="1"/>
          <p:nvPr/>
        </p:nvSpPr>
        <p:spPr bwMode="gray">
          <a:xfrm>
            <a:off x="445682" y="2527107"/>
            <a:ext cx="180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A = {s1, s2}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D3384F-BDF2-47C2-9E02-332919C9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43" y="840354"/>
            <a:ext cx="1943100" cy="1752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8A237E-9232-49DB-8DBE-A3388583EBC2}"/>
              </a:ext>
            </a:extLst>
          </p:cNvPr>
          <p:cNvSpPr txBox="1"/>
          <p:nvPr/>
        </p:nvSpPr>
        <p:spPr bwMode="gray">
          <a:xfrm>
            <a:off x="2660451" y="2542985"/>
            <a:ext cx="3052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B = {s1, s2,s3,s4} 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CBEDF-B398-4760-AB64-5AFE292E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043" y="854558"/>
            <a:ext cx="2038350" cy="1647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C4C939-753C-4ED1-89FD-A7C510796FDD}"/>
              </a:ext>
            </a:extLst>
          </p:cNvPr>
          <p:cNvSpPr txBox="1"/>
          <p:nvPr/>
        </p:nvSpPr>
        <p:spPr bwMode="gray">
          <a:xfrm>
            <a:off x="0" y="6490137"/>
            <a:ext cx="887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R17"/>
              </a:rPr>
              <a:t>Krause, A. , </a:t>
            </a:r>
            <a:r>
              <a:rPr lang="en-US" sz="1800" b="0" i="0" u="none" strike="noStrike" baseline="0" dirty="0" err="1">
                <a:latin typeface="CMR17"/>
              </a:rPr>
              <a:t>Golovin</a:t>
            </a:r>
            <a:r>
              <a:rPr lang="en-US" sz="1800" b="0" i="0" u="none" strike="noStrike" baseline="0" dirty="0">
                <a:latin typeface="CMR17"/>
              </a:rPr>
              <a:t>, D., 2014, Submodular Function Maximization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164B7-7602-4A37-8B72-60DDCA2FF7B7}"/>
              </a:ext>
            </a:extLst>
          </p:cNvPr>
          <p:cNvSpPr/>
          <p:nvPr/>
        </p:nvSpPr>
        <p:spPr bwMode="gray">
          <a:xfrm>
            <a:off x="8038357" y="699841"/>
            <a:ext cx="3342010" cy="2368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CHART HERE SHOWING Diminishing returns</a:t>
            </a:r>
          </a:p>
        </p:txBody>
      </p:sp>
    </p:spTree>
    <p:extLst>
      <p:ext uri="{BB962C8B-B14F-4D97-AF65-F5344CB8AC3E}">
        <p14:creationId xmlns:p14="http://schemas.microsoft.com/office/powerpoint/2010/main" val="57290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E95C-5489-4628-919F-38D3FCE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Phenomena with Diminishing returns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E138-097C-466C-BD4B-CA0D3F1D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348883"/>
          </a:xfrm>
        </p:spPr>
        <p:txBody>
          <a:bodyPr/>
          <a:lstStyle/>
          <a:p>
            <a:r>
              <a:rPr lang="en-US" dirty="0"/>
              <a:t>Information gathering F(S) =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Sensor placing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r>
              <a:rPr lang="en-US" dirty="0"/>
              <a:t>Summarization F(S) = Representation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Text and Image</a:t>
            </a:r>
          </a:p>
          <a:p>
            <a:r>
              <a:rPr lang="en-US" dirty="0"/>
              <a:t>Influence maximization F(S) = spread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Information spread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Behavior/Technology adoption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Contagion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1A63-471A-44DC-97CF-4195EB5B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2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5739-4ACD-490C-9048-38F921D3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 Set Function – Definition-1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+mj-lt"/>
                  </a:rPr>
                  <a:t>Given the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  <a:r>
                  <a:rPr lang="en-US" dirty="0">
                    <a:latin typeface="+mj-lt"/>
                  </a:rPr>
                  <a:t>which is</a:t>
                </a:r>
                <a:r>
                  <a:rPr lang="en-US" i="1" dirty="0">
                    <a:effectLst/>
                    <a:latin typeface="+mj-lt"/>
                  </a:rPr>
                  <a:t> </a:t>
                </a:r>
                <a:r>
                  <a:rPr lang="en-US" dirty="0">
                    <a:effectLst/>
                    <a:latin typeface="+mj-lt"/>
                  </a:rPr>
                  <a:t>maps a set </a:t>
                </a:r>
                <a:r>
                  <a:rPr lang="en-US" i="1" dirty="0">
                    <a:effectLst/>
                    <a:latin typeface="+mj-lt"/>
                  </a:rPr>
                  <a:t>V</a:t>
                </a:r>
                <a:r>
                  <a:rPr lang="en-US" dirty="0">
                    <a:effectLst/>
                    <a:latin typeface="+mj-lt"/>
                  </a:rPr>
                  <a:t> to a real number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V is a set of items (e.g., sensors, people, </a:t>
                </a:r>
                <a:r>
                  <a:rPr lang="en-US" dirty="0" err="1">
                    <a:latin typeface="+mj-lt"/>
                  </a:rPr>
                  <a:t>actuors</a:t>
                </a:r>
                <a:r>
                  <a:rPr lang="en-US" dirty="0">
                    <a:latin typeface="+mj-lt"/>
                  </a:rPr>
                  <a:t>)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</a:t>
                </a:r>
                <a:r>
                  <a:rPr lang="en-US" dirty="0">
                    <a:effectLst/>
                    <a:latin typeface="+mj-lt"/>
                  </a:rPr>
                  <a:t>here is a </a:t>
                </a:r>
                <a:r>
                  <a:rPr lang="en-US" dirty="0" err="1">
                    <a:effectLst/>
                    <a:latin typeface="+mj-lt"/>
                  </a:rPr>
                  <a:t>blackbox</a:t>
                </a:r>
                <a:r>
                  <a:rPr lang="en-US" dirty="0">
                    <a:effectLst/>
                    <a:latin typeface="+mj-lt"/>
                  </a:rPr>
                  <a:t> oracle that evaluates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Marginal gain of adding a new item s’ to set </a:t>
                </a:r>
                <a:r>
                  <a:rPr lang="en-US" i="1" dirty="0">
                    <a:latin typeface="+mj-lt"/>
                  </a:rPr>
                  <a:t>A</a:t>
                </a:r>
                <a:r>
                  <a:rPr lang="en-US" dirty="0"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effectLst/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Arial" panose="020B0604020202020204" pitchFamily="34" charset="0"/>
                  </a:rPr>
                  <a:t>A function F: 2</a:t>
                </a:r>
                <a:r>
                  <a:rPr lang="en-US" baseline="30000" dirty="0">
                    <a:effectLst/>
                    <a:latin typeface="Arial" panose="020B0604020202020204" pitchFamily="34" charset="0"/>
                  </a:rPr>
                  <a:t>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→R is submodular if for any A⊆B⊂V, and </a:t>
                </a:r>
                <a:r>
                  <a:rPr lang="en-US" dirty="0" err="1">
                    <a:effectLst/>
                    <a:latin typeface="Arial" panose="020B0604020202020204" pitchFamily="34" charset="0"/>
                  </a:rPr>
                  <a:t>v∈V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 \ B, we have that: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(definition 1)</a:t>
                </a:r>
              </a:p>
              <a:p>
                <a:pPr lvl="1" indent="0">
                  <a:buNone/>
                </a:pPr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  <a:blipFill>
                <a:blip r:embed="rId3"/>
                <a:stretch>
                  <a:fillRect l="-1168" t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6C42-DC5A-428B-BCBA-CA74A741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BDD9-ACC8-4679-82C3-9B95FD16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Short historical perspective  of submodular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EA94B-B7B6-45C0-9A19-68B5A1EA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2A9FD-CD90-42BE-A075-60A49B00DFE0}"/>
              </a:ext>
            </a:extLst>
          </p:cNvPr>
          <p:cNvSpPr txBox="1"/>
          <p:nvPr/>
        </p:nvSpPr>
        <p:spPr bwMode="gray">
          <a:xfrm>
            <a:off x="478369" y="1793147"/>
            <a:ext cx="113200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</a:rPr>
              <a:t>Foundations of combinatorial optimization:[Edmonds, </a:t>
            </a:r>
            <a:r>
              <a:rPr lang="en-US" dirty="0" err="1">
                <a:effectLst/>
                <a:latin typeface="Arial" panose="020B0604020202020204" pitchFamily="34" charset="0"/>
              </a:rPr>
              <a:t>Lovász</a:t>
            </a:r>
            <a:r>
              <a:rPr lang="en-US" dirty="0">
                <a:effectLst/>
                <a:latin typeface="Arial" panose="020B0604020202020204" pitchFamily="34" charset="0"/>
              </a:rPr>
              <a:t>, Schrijver... 70’s-90’s]rank functions of matroids, polymatroids, matroid intersection, </a:t>
            </a:r>
            <a:r>
              <a:rPr lang="en-US" dirty="0" err="1">
                <a:effectLst/>
                <a:latin typeface="Arial" panose="020B0604020202020204" pitchFamily="34" charset="0"/>
              </a:rPr>
              <a:t>submodularflows</a:t>
            </a:r>
            <a:r>
              <a:rPr lang="en-US" dirty="0">
                <a:effectLst/>
                <a:latin typeface="Arial" panose="020B0604020202020204" pitchFamily="34" charset="0"/>
              </a:rPr>
              <a:t>, submodular </a:t>
            </a:r>
            <a:r>
              <a:rPr lang="en-US" dirty="0" err="1">
                <a:effectLst/>
                <a:latin typeface="Arial" panose="020B0604020202020204" pitchFamily="34" charset="0"/>
              </a:rPr>
              <a:t>minimization→submodular</a:t>
            </a:r>
            <a:r>
              <a:rPr lang="en-US" dirty="0">
                <a:effectLst/>
                <a:latin typeface="Arial" panose="020B0604020202020204" pitchFamily="34" charset="0"/>
              </a:rPr>
              <a:t> functions often appear in </a:t>
            </a:r>
            <a:r>
              <a:rPr lang="en-US" dirty="0" err="1">
                <a:effectLst/>
                <a:latin typeface="Arial" panose="020B0604020202020204" pitchFamily="34" charset="0"/>
              </a:rPr>
              <a:t>thebackground</a:t>
            </a:r>
            <a:r>
              <a:rPr lang="en-US" dirty="0">
                <a:effectLst/>
                <a:latin typeface="Arial" panose="020B0604020202020204" pitchFamily="34" charset="0"/>
              </a:rPr>
              <a:t> of P-time solvable problems.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</a:rPr>
              <a:t>Algorithmic game theory:[Lehmann, Lehmann, Nisan, </a:t>
            </a:r>
            <a:r>
              <a:rPr lang="en-US" dirty="0" err="1">
                <a:effectLst/>
                <a:latin typeface="Arial" panose="020B0604020202020204" pitchFamily="34" charset="0"/>
              </a:rPr>
              <a:t>Dobzinski</a:t>
            </a:r>
            <a:r>
              <a:rPr lang="en-US" dirty="0">
                <a:effectLst/>
                <a:latin typeface="Arial" panose="020B0604020202020204" pitchFamily="34" charset="0"/>
              </a:rPr>
              <a:t>, Papadimitriou, Kempe, Kleinberg, </a:t>
            </a:r>
            <a:r>
              <a:rPr lang="en-US" dirty="0" err="1">
                <a:effectLst/>
                <a:latin typeface="Arial" panose="020B0604020202020204" pitchFamily="34" charset="0"/>
              </a:rPr>
              <a:t>Tardos</a:t>
            </a:r>
            <a:r>
              <a:rPr lang="en-US" dirty="0">
                <a:effectLst/>
                <a:latin typeface="Arial" panose="020B0604020202020204" pitchFamily="34" charset="0"/>
              </a:rPr>
              <a:t>,... 2000-now]submodular functions </a:t>
            </a:r>
            <a:r>
              <a:rPr lang="en-US" dirty="0" err="1">
                <a:effectLst/>
                <a:latin typeface="Arial" panose="020B0604020202020204" pitchFamily="34" charset="0"/>
              </a:rPr>
              <a:t>modelvaluation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functionsof</a:t>
            </a:r>
            <a:r>
              <a:rPr lang="en-US" dirty="0">
                <a:effectLst/>
                <a:latin typeface="Arial" panose="020B0604020202020204" pitchFamily="34" charset="0"/>
              </a:rPr>
              <a:t> agents with </a:t>
            </a:r>
            <a:r>
              <a:rPr lang="en-US" dirty="0" err="1">
                <a:effectLst/>
                <a:latin typeface="Arial" panose="020B0604020202020204" pitchFamily="34" charset="0"/>
              </a:rPr>
              <a:t>diminishingreturns→algorithms</a:t>
            </a:r>
            <a:r>
              <a:rPr lang="en-US" dirty="0">
                <a:effectLst/>
                <a:latin typeface="Arial" panose="020B0604020202020204" pitchFamily="34" charset="0"/>
              </a:rPr>
              <a:t> and incentive-compatible mechanisms for problems </a:t>
            </a:r>
            <a:r>
              <a:rPr lang="en-US" dirty="0" err="1">
                <a:effectLst/>
                <a:latin typeface="Arial" panose="020B0604020202020204" pitchFamily="34" charset="0"/>
              </a:rPr>
              <a:t>likecombinatorial</a:t>
            </a:r>
            <a:r>
              <a:rPr lang="en-US" dirty="0">
                <a:effectLst/>
                <a:latin typeface="Arial" panose="020B0604020202020204" pitchFamily="34" charset="0"/>
              </a:rPr>
              <a:t> auctions, cost sharing, and marketing on social networks.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</a:rPr>
              <a:t>Machine learning:[</a:t>
            </a:r>
            <a:r>
              <a:rPr lang="en-US" dirty="0" err="1">
                <a:effectLst/>
                <a:latin typeface="Arial" panose="020B0604020202020204" pitchFamily="34" charset="0"/>
              </a:rPr>
              <a:t>Guestrin</a:t>
            </a:r>
            <a:r>
              <a:rPr lang="en-US" dirty="0">
                <a:effectLst/>
                <a:latin typeface="Arial" panose="020B0604020202020204" pitchFamily="34" charset="0"/>
              </a:rPr>
              <a:t>, Krause, Gupta, </a:t>
            </a:r>
            <a:r>
              <a:rPr lang="en-US" dirty="0" err="1">
                <a:effectLst/>
                <a:latin typeface="Arial" panose="020B0604020202020204" pitchFamily="34" charset="0"/>
              </a:rPr>
              <a:t>Golovin</a:t>
            </a:r>
            <a:r>
              <a:rPr lang="en-US" dirty="0">
                <a:effectLst/>
                <a:latin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</a:rPr>
              <a:t>Bilmes</a:t>
            </a:r>
            <a:r>
              <a:rPr lang="en-US" dirty="0">
                <a:effectLst/>
                <a:latin typeface="Arial" panose="020B0604020202020204" pitchFamily="34" charset="0"/>
              </a:rPr>
              <a:t>,... 2005-now]submodular functions often appear as objective functions of machine </a:t>
            </a:r>
            <a:r>
              <a:rPr lang="en-US" dirty="0" err="1">
                <a:effectLst/>
                <a:latin typeface="Arial" panose="020B0604020202020204" pitchFamily="34" charset="0"/>
              </a:rPr>
              <a:t>learningtasks</a:t>
            </a:r>
            <a:r>
              <a:rPr lang="en-US" dirty="0">
                <a:effectLst/>
                <a:latin typeface="Arial" panose="020B0604020202020204" pitchFamily="34" charset="0"/>
              </a:rPr>
              <a:t> such as sensor placement, document summarization or active </a:t>
            </a:r>
            <a:r>
              <a:rPr lang="en-US" dirty="0" err="1">
                <a:effectLst/>
                <a:latin typeface="Arial" panose="020B0604020202020204" pitchFamily="34" charset="0"/>
              </a:rPr>
              <a:t>learning→simple</a:t>
            </a:r>
            <a:r>
              <a:rPr lang="en-US" dirty="0">
                <a:effectLst/>
                <a:latin typeface="Arial" panose="020B0604020202020204" pitchFamily="34" charset="0"/>
              </a:rPr>
              <a:t> algorithms such as Greedy or Local Search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B14B-CF8D-4A09-87D7-512141B7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1772"/>
            <a:ext cx="9169401" cy="555840"/>
          </a:xfrm>
        </p:spPr>
        <p:txBody>
          <a:bodyPr/>
          <a:lstStyle/>
          <a:p>
            <a:r>
              <a:rPr lang="en-US" dirty="0" err="1"/>
              <a:t>Submodularity</a:t>
            </a:r>
            <a:r>
              <a:rPr lang="en-US" dirty="0"/>
              <a:t>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</p:spPr>
            <p:txBody>
              <a:bodyPr/>
              <a:lstStyle/>
              <a:p>
                <a:r>
                  <a:rPr lang="en-US" sz="1600" dirty="0">
                    <a:effectLst/>
                    <a:latin typeface="+mj-lt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: 2</m:t>
                    </m:r>
                    <m:r>
                      <a:rPr lang="en-US" sz="1600" i="1" baseline="30000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is submodular if for any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we have </a:t>
                </a:r>
                <a:r>
                  <a:rPr lang="en-US" sz="1600" dirty="0">
                    <a:latin typeface="+mj-lt"/>
                  </a:rPr>
                  <a:t>t</a:t>
                </a:r>
                <a:r>
                  <a:rPr lang="en-US" sz="1600" dirty="0">
                    <a:effectLst/>
                    <a:latin typeface="+mj-lt"/>
                  </a:rPr>
                  <a:t>hat </a:t>
                </a:r>
                <a:endParaRPr lang="en-US" sz="1600" i="1" dirty="0"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  <a:ea typeface="Cambria Math" panose="02040503050406030204" pitchFamily="18" charset="0"/>
                  </a:rPr>
                  <a:t> (definition 2)</a:t>
                </a:r>
              </a:p>
              <a:p>
                <a:endParaRPr lang="en-US" sz="1600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  <a:blipFill>
                <a:blip r:embed="rId3"/>
                <a:stretch>
                  <a:fillRect l="-1062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F0C54-434E-492A-AF09-DEF71367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5EAE9A-C24C-48B3-B0A7-06168FF92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497" y="4645869"/>
            <a:ext cx="1790949" cy="1306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69DB0F-E4CE-4384-86EB-F8A3612F1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6" y="4592828"/>
            <a:ext cx="1704277" cy="133639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EFB93F0-BC4C-4B0F-8EA8-97C1BEAFAEDF}"/>
              </a:ext>
            </a:extLst>
          </p:cNvPr>
          <p:cNvSpPr/>
          <p:nvPr/>
        </p:nvSpPr>
        <p:spPr bwMode="gray">
          <a:xfrm>
            <a:off x="10367973" y="1706542"/>
            <a:ext cx="1824027" cy="12924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4D0A86-28EE-47F5-AF60-CB9B79E83762}"/>
              </a:ext>
            </a:extLst>
          </p:cNvPr>
          <p:cNvSpPr/>
          <p:nvPr/>
        </p:nvSpPr>
        <p:spPr bwMode="gray">
          <a:xfrm>
            <a:off x="9158427" y="1732909"/>
            <a:ext cx="1699465" cy="123973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F56910-68DA-441A-A29F-55C654C24F4F}"/>
              </a:ext>
            </a:extLst>
          </p:cNvPr>
          <p:cNvSpPr/>
          <p:nvPr/>
        </p:nvSpPr>
        <p:spPr bwMode="gray">
          <a:xfrm>
            <a:off x="9849637" y="4669067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52375D-0187-43BA-A9BE-D359B76FC998}"/>
              </a:ext>
            </a:extLst>
          </p:cNvPr>
          <p:cNvSpPr/>
          <p:nvPr/>
        </p:nvSpPr>
        <p:spPr bwMode="gray">
          <a:xfrm>
            <a:off x="8640091" y="469543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/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/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BD5C650-8399-4A06-8BFC-B7840A0CEE98}"/>
              </a:ext>
            </a:extLst>
          </p:cNvPr>
          <p:cNvSpPr/>
          <p:nvPr/>
        </p:nvSpPr>
        <p:spPr bwMode="gray">
          <a:xfrm>
            <a:off x="10471094" y="2012299"/>
            <a:ext cx="267037" cy="6948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43564C-9241-4E05-8420-E50D387001EE}"/>
              </a:ext>
            </a:extLst>
          </p:cNvPr>
          <p:cNvSpPr/>
          <p:nvPr/>
        </p:nvSpPr>
        <p:spPr bwMode="gray">
          <a:xfrm>
            <a:off x="9959269" y="5037087"/>
            <a:ext cx="210227" cy="4979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55499E-EA69-4D8F-B64E-FCCFEA5A00B0}"/>
              </a:ext>
            </a:extLst>
          </p:cNvPr>
          <p:cNvSpPr/>
          <p:nvPr/>
        </p:nvSpPr>
        <p:spPr bwMode="gray">
          <a:xfrm>
            <a:off x="5958576" y="4698795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B37B8A-8796-490B-9CC6-716A2F604D07}"/>
              </a:ext>
            </a:extLst>
          </p:cNvPr>
          <p:cNvSpPr/>
          <p:nvPr/>
        </p:nvSpPr>
        <p:spPr bwMode="gray">
          <a:xfrm>
            <a:off x="4749030" y="4725161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/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/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B5D7E4E-D096-4C1C-AA80-5F70406D0EC3}"/>
              </a:ext>
            </a:extLst>
          </p:cNvPr>
          <p:cNvGrpSpPr/>
          <p:nvPr/>
        </p:nvGrpSpPr>
        <p:grpSpPr>
          <a:xfrm>
            <a:off x="6919184" y="3898411"/>
            <a:ext cx="2850134" cy="408103"/>
            <a:chOff x="6919184" y="3915503"/>
            <a:chExt cx="2850134" cy="40810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D125A8B-DF73-49A0-9D6F-179B0B2BC846}"/>
                </a:ext>
              </a:extLst>
            </p:cNvPr>
            <p:cNvSpPr/>
            <p:nvPr/>
          </p:nvSpPr>
          <p:spPr bwMode="gray">
            <a:xfrm>
              <a:off x="6919184" y="3915503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87178496-B53B-45B1-9167-E514E0E18A2A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 bwMode="gray">
            <a:xfrm rot="16200000" flipH="1">
              <a:off x="8375475" y="2929763"/>
              <a:ext cx="362384" cy="24253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/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7C94DEDF-98EE-4C40-B262-6BC8212702BC}"/>
              </a:ext>
            </a:extLst>
          </p:cNvPr>
          <p:cNvSpPr txBox="1"/>
          <p:nvPr/>
        </p:nvSpPr>
        <p:spPr bwMode="gray">
          <a:xfrm>
            <a:off x="-21365" y="6598227"/>
            <a:ext cx="11180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u="sng" dirty="0"/>
              <a:t>source</a:t>
            </a:r>
            <a:r>
              <a:rPr lang="en-US" sz="800" b="1" dirty="0"/>
              <a:t>: </a:t>
            </a:r>
            <a:r>
              <a:rPr lang="en-US" sz="800" dirty="0"/>
              <a:t>[</a:t>
            </a:r>
            <a:r>
              <a:rPr lang="en-US" sz="800" dirty="0" err="1"/>
              <a:t>Bilmes</a:t>
            </a:r>
            <a:r>
              <a:rPr lang="en-US" sz="800" dirty="0"/>
              <a:t> 2020] J. </a:t>
            </a:r>
            <a:r>
              <a:rPr lang="en-US" sz="800" dirty="0" err="1"/>
              <a:t>Bilmes</a:t>
            </a:r>
            <a:r>
              <a:rPr lang="en-US" sz="800" dirty="0"/>
              <a:t>, EE563 - Submodular Functions, Optimization, and Applications to Machine Learning, Fall Quarter, 2020,  </a:t>
            </a:r>
            <a:r>
              <a:rPr lang="en-US" sz="800" dirty="0">
                <a:hlinkClick r:id="rId11"/>
              </a:rPr>
              <a:t>https://people.ece.uw.edu/bilmes/classes/ee563/ee563_fall_2020/</a:t>
            </a:r>
            <a:r>
              <a:rPr lang="en-US" sz="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/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effectLst/>
                    <a:latin typeface="+mj-lt"/>
                  </a:rPr>
                  <a:t>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is an index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represent the common index that lies within 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i="1" dirty="0">
                    <a:latin typeface="+mj-lt"/>
                    <a:ea typeface="Cambria Math" panose="020405030504060302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	hence, the common index is upper-bounded by common value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blipFill>
                <a:blip r:embed="rId12"/>
                <a:stretch>
                  <a:fillRect l="-34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CF90478E-47F1-45CE-93BA-B59DC73A6C11}"/>
              </a:ext>
            </a:extLst>
          </p:cNvPr>
          <p:cNvGrpSpPr/>
          <p:nvPr/>
        </p:nvGrpSpPr>
        <p:grpSpPr>
          <a:xfrm>
            <a:off x="2313184" y="3932596"/>
            <a:ext cx="2762766" cy="408105"/>
            <a:chOff x="2313184" y="3915504"/>
            <a:chExt cx="2762766" cy="4081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D1D69A-EE9C-44C9-9833-71C29F173FAE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AFF872A-2001-42C2-AD2B-FFA9094D5CE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5AF977-5078-43F4-8F54-F83C77BCFF01}"/>
              </a:ext>
            </a:extLst>
          </p:cNvPr>
          <p:cNvGrpSpPr/>
          <p:nvPr/>
        </p:nvGrpSpPr>
        <p:grpSpPr>
          <a:xfrm>
            <a:off x="5526574" y="3932596"/>
            <a:ext cx="849665" cy="417945"/>
            <a:chOff x="5526574" y="3915504"/>
            <a:chExt cx="849665" cy="417945"/>
          </a:xfrm>
        </p:grpSpPr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4A80FD6-F84E-435A-A45E-67F9693BD0FF}"/>
                </a:ext>
              </a:extLst>
            </p:cNvPr>
            <p:cNvCxnSpPr>
              <a:cxnSpLocks/>
              <a:stCxn id="73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1FC7F62-7E2B-4CB2-945A-1462B3BB4D3C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8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9" grpId="0"/>
      <p:bldP spid="31" grpId="0"/>
      <p:bldP spid="14" grpId="0" animBg="1"/>
      <p:bldP spid="32" grpId="0" animBg="1"/>
      <p:bldP spid="34" grpId="0" animBg="1"/>
      <p:bldP spid="35" grpId="0" animBg="1"/>
      <p:bldP spid="38" grpId="0"/>
      <p:bldP spid="40" grpId="0"/>
      <p:bldP spid="59" grpId="0" animBg="1"/>
      <p:bldP spid="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78F679E-D288-41AB-ABC4-DE128AD5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05" y="3829778"/>
            <a:ext cx="1790949" cy="1306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5676A-AA5E-47CD-B7D8-8360F91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8" y="3738762"/>
            <a:ext cx="1704277" cy="1336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34A85-6780-47AE-BF50-F6AD476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Submodularity</a:t>
            </a:r>
            <a:r>
              <a:rPr lang="en-US" dirty="0"/>
              <a:t>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</p:spPr>
            <p:txBody>
              <a:bodyPr/>
              <a:lstStyle/>
              <a:p>
                <a:r>
                  <a:rPr lang="en-US" dirty="0"/>
                  <a:t>What happens when we have disjoint classes?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  <a:blipFill>
                <a:blip r:embed="rId4"/>
                <a:stretch>
                  <a:fillRect l="-1275" t="-17647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5BD9-4429-42D0-A218-4B4A80DA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/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/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DAA49BF-B0C0-4177-97CE-EE298D18F41C}"/>
              </a:ext>
            </a:extLst>
          </p:cNvPr>
          <p:cNvSpPr/>
          <p:nvPr/>
        </p:nvSpPr>
        <p:spPr bwMode="gray">
          <a:xfrm>
            <a:off x="6613487" y="385475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A9484-A456-4F59-BFEC-466AEFB7A4E1}"/>
              </a:ext>
            </a:extLst>
          </p:cNvPr>
          <p:cNvSpPr/>
          <p:nvPr/>
        </p:nvSpPr>
        <p:spPr bwMode="gray">
          <a:xfrm>
            <a:off x="4784567" y="3902639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/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/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B2BE58D-2B30-4EC3-B6DE-A89B6CED69A9}"/>
              </a:ext>
            </a:extLst>
          </p:cNvPr>
          <p:cNvGrpSpPr/>
          <p:nvPr/>
        </p:nvGrpSpPr>
        <p:grpSpPr>
          <a:xfrm>
            <a:off x="7040794" y="2994572"/>
            <a:ext cx="2742195" cy="618631"/>
            <a:chOff x="7081255" y="3436859"/>
            <a:chExt cx="2742195" cy="6186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A41BA-21E6-4294-8283-95A1180076AA}"/>
                </a:ext>
              </a:extLst>
            </p:cNvPr>
            <p:cNvSpPr/>
            <p:nvPr/>
          </p:nvSpPr>
          <p:spPr bwMode="gray">
            <a:xfrm>
              <a:off x="7081255" y="3436859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15EC245-56BB-43C6-85F5-C2F133DC3436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 bwMode="gray">
            <a:xfrm rot="16200000" flipH="1">
              <a:off x="8378312" y="2610353"/>
              <a:ext cx="572913" cy="23173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CF10B-BF1B-4D84-B0AD-6C97AC07DCD7}"/>
              </a:ext>
            </a:extLst>
          </p:cNvPr>
          <p:cNvGrpSpPr/>
          <p:nvPr/>
        </p:nvGrpSpPr>
        <p:grpSpPr>
          <a:xfrm>
            <a:off x="2272723" y="3017432"/>
            <a:ext cx="2762766" cy="408105"/>
            <a:chOff x="2313184" y="3915504"/>
            <a:chExt cx="2762766" cy="40810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10AC30-5764-44EB-B3E3-193DDB17DA3D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2D71AB09-1029-4ADF-92B6-36531D7DE3C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A863F0-EA68-4113-A1F8-CDEE99EB241B}"/>
              </a:ext>
            </a:extLst>
          </p:cNvPr>
          <p:cNvGrpSpPr/>
          <p:nvPr/>
        </p:nvGrpSpPr>
        <p:grpSpPr>
          <a:xfrm>
            <a:off x="5486113" y="3017432"/>
            <a:ext cx="849665" cy="417945"/>
            <a:chOff x="5526574" y="3915504"/>
            <a:chExt cx="849665" cy="417945"/>
          </a:xfrm>
        </p:grpSpPr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F718732D-D999-4DD5-BD3D-3228BE159399}"/>
                </a:ext>
              </a:extLst>
            </p:cNvPr>
            <p:cNvCxnSpPr>
              <a:cxnSpLocks/>
              <a:stCxn id="24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0E0803-DE42-40AE-9A79-F35F12726A74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2E4CD91-AE61-4A8B-921D-1DD4BB1445FB}"/>
              </a:ext>
            </a:extLst>
          </p:cNvPr>
          <p:cNvSpPr/>
          <p:nvPr/>
        </p:nvSpPr>
        <p:spPr bwMode="gray">
          <a:xfrm>
            <a:off x="580899" y="3839657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7E07D6-7931-48CF-9DF2-A806170FE664}"/>
              </a:ext>
            </a:extLst>
          </p:cNvPr>
          <p:cNvSpPr/>
          <p:nvPr/>
        </p:nvSpPr>
        <p:spPr bwMode="gray">
          <a:xfrm>
            <a:off x="2409819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B5E18B-EBF1-4F1F-8871-D800DDDB4FBB}"/>
              </a:ext>
            </a:extLst>
          </p:cNvPr>
          <p:cNvSpPr/>
          <p:nvPr/>
        </p:nvSpPr>
        <p:spPr bwMode="gray">
          <a:xfrm>
            <a:off x="8556667" y="1217708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F3A04F-4E1B-40AE-B95E-ED1306D37AA6}"/>
              </a:ext>
            </a:extLst>
          </p:cNvPr>
          <p:cNvSpPr/>
          <p:nvPr/>
        </p:nvSpPr>
        <p:spPr bwMode="gray">
          <a:xfrm>
            <a:off x="10249707" y="1217708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/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3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4" grpId="0"/>
      <p:bldP spid="15" grpId="0"/>
      <p:bldP spid="25" grpId="0" animBg="1"/>
      <p:bldP spid="26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A9F3-BC14-4B54-8B63-B911411E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Optimal Assignment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would like to know if the function that optimally assigns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to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 a way that maximizes the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for the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instances of this class of problem are matching a client with a service, choosing a treatment to a patient, or recommending a movie to a user. In all cases one wants to maximize the total utility of assignments.</a:t>
                </a:r>
              </a:p>
              <a:p>
                <a:r>
                  <a:rPr lang="en-US" dirty="0"/>
                  <a:t>The formulation is as follows: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i="0" dirty="0">
                    <a:latin typeface="+mj-lt"/>
                  </a:rPr>
                  <a:t> </a:t>
                </a:r>
                <a:r>
                  <a:rPr lang="en-US" dirty="0"/>
                  <a:t>consists of a hypothetical assignment that has utility 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  <a:blipFill>
                <a:blip r:embed="rId3"/>
                <a:stretch>
                  <a:fillRect l="-1275" t="-1744" r="-319" b="-8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AF9D-32C4-4BA2-8C61-9891004F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AAEC6-B3D3-4EE8-93D0-7D55D29756BA}"/>
              </a:ext>
            </a:extLst>
          </p:cNvPr>
          <p:cNvSpPr txBox="1"/>
          <p:nvPr/>
        </p:nvSpPr>
        <p:spPr bwMode="gray">
          <a:xfrm>
            <a:off x="4251036" y="5144715"/>
            <a:ext cx="392314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this function submodular?</a:t>
            </a:r>
          </a:p>
        </p:txBody>
      </p:sp>
    </p:spTree>
    <p:extLst>
      <p:ext uri="{BB962C8B-B14F-4D97-AF65-F5344CB8AC3E}">
        <p14:creationId xmlns:p14="http://schemas.microsoft.com/office/powerpoint/2010/main" val="629059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B32-E53C-4B3D-BFAC-B78C0814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  <a:blipFill>
                <a:blip r:embed="rId2"/>
                <a:stretch>
                  <a:fillRect l="-690" t="-42941" b="-4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B4B0E-7931-402A-A153-0DCA47E8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A35CF2-D9B3-4F90-97B3-77E9047E836A}"/>
              </a:ext>
            </a:extLst>
          </p:cNvPr>
          <p:cNvSpPr/>
          <p:nvPr/>
        </p:nvSpPr>
        <p:spPr bwMode="gray">
          <a:xfrm>
            <a:off x="2490587" y="2919978"/>
            <a:ext cx="2111842" cy="1764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1ECDE3-53BD-42CB-B9AE-4001A88CC9DA}"/>
              </a:ext>
            </a:extLst>
          </p:cNvPr>
          <p:cNvSpPr/>
          <p:nvPr/>
        </p:nvSpPr>
        <p:spPr bwMode="gray">
          <a:xfrm>
            <a:off x="828686" y="3000006"/>
            <a:ext cx="2155925" cy="154264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32B591-689B-4E68-9147-ABCEB560CB8A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113411" y="3926771"/>
            <a:ext cx="285136" cy="712186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A744C-BFB1-4FD5-8D95-E3FC8D7BA763}"/>
              </a:ext>
            </a:extLst>
          </p:cNvPr>
          <p:cNvCxnSpPr>
            <a:cxnSpLocks/>
          </p:cNvCxnSpPr>
          <p:nvPr/>
        </p:nvCxnSpPr>
        <p:spPr bwMode="gray">
          <a:xfrm flipH="1">
            <a:off x="3490980" y="4272645"/>
            <a:ext cx="212678" cy="72656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46227-6035-4F25-8D13-F0288A0763AA}"/>
              </a:ext>
            </a:extLst>
          </p:cNvPr>
          <p:cNvCxnSpPr>
            <a:cxnSpLocks/>
            <a:endCxn id="21" idx="0"/>
          </p:cNvCxnSpPr>
          <p:nvPr/>
        </p:nvCxnSpPr>
        <p:spPr bwMode="gray">
          <a:xfrm flipH="1">
            <a:off x="2136782" y="3898475"/>
            <a:ext cx="609149" cy="184095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996D30-078F-43CF-87B5-1730F4132393}"/>
              </a:ext>
            </a:extLst>
          </p:cNvPr>
          <p:cNvSpPr txBox="1"/>
          <p:nvPr/>
        </p:nvSpPr>
        <p:spPr bwMode="gray">
          <a:xfrm>
            <a:off x="1582920" y="2126003"/>
            <a:ext cx="9150061" cy="641473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u="sng" dirty="0"/>
              <a:t>Intuition of the proof:</a:t>
            </a:r>
            <a:r>
              <a:rPr lang="en-US" b="1" dirty="0"/>
              <a:t> </a:t>
            </a:r>
            <a:r>
              <a:rPr lang="en-US" dirty="0"/>
              <a:t>look the possible combinations of choices of services contained in A, B, or both.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/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lIns="91440" tIns="91440" rIns="91440" bIns="9144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u="sng" dirty="0">
                    <a:latin typeface="Cambria Math" panose="02040503050406030204" pitchFamily="18" charset="0"/>
                  </a:rPr>
                  <a:t>Expressing this in equations, we get: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blipFill>
                <a:blip r:embed="rId3"/>
                <a:stretch>
                  <a:fillRect l="-814" t="-1289" b="-9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/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blipFill>
                <a:blip r:embed="rId4"/>
                <a:stretch>
                  <a:fillRect l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/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blipFill>
                <a:blip r:embed="rId5"/>
                <a:stretch>
                  <a:fillRect l="-29060" r="-11966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/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blipFill>
                <a:blip r:embed="rId6"/>
                <a:stretch>
                  <a:fillRect l="-854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BEA53AA-1D12-4F2B-A5D4-DB02C3BDF3CF}"/>
              </a:ext>
            </a:extLst>
          </p:cNvPr>
          <p:cNvSpPr txBox="1"/>
          <p:nvPr/>
        </p:nvSpPr>
        <p:spPr bwMode="gray">
          <a:xfrm>
            <a:off x="43753" y="5030905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not in </a:t>
            </a:r>
            <a:r>
              <a:rPr lang="en-US" sz="1600" i="1" dirty="0"/>
              <a:t>B</a:t>
            </a:r>
            <a:r>
              <a:rPr lang="en-US" sz="16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1F7F1-AE4B-4D3E-A4EB-ED2DF0EA9C0B}"/>
              </a:ext>
            </a:extLst>
          </p:cNvPr>
          <p:cNvSpPr txBox="1"/>
          <p:nvPr/>
        </p:nvSpPr>
        <p:spPr bwMode="gray">
          <a:xfrm>
            <a:off x="1169428" y="6037231"/>
            <a:ext cx="1849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also in </a:t>
            </a:r>
            <a:r>
              <a:rPr lang="en-US" sz="1600" i="1" dirty="0"/>
              <a:t>B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3AEEE-492B-4057-8AC1-813A783611DB}"/>
              </a:ext>
            </a:extLst>
          </p:cNvPr>
          <p:cNvSpPr txBox="1"/>
          <p:nvPr/>
        </p:nvSpPr>
        <p:spPr bwMode="gray">
          <a:xfrm>
            <a:off x="2640694" y="5333714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B</a:t>
            </a:r>
            <a:r>
              <a:rPr lang="en-US" sz="1600" i="1" dirty="0"/>
              <a:t>, </a:t>
            </a:r>
            <a:r>
              <a:rPr lang="en-US" sz="1600" dirty="0"/>
              <a:t>that is not in A </a:t>
            </a:r>
          </a:p>
        </p:txBody>
      </p:sp>
    </p:spTree>
    <p:extLst>
      <p:ext uri="{BB962C8B-B14F-4D97-AF65-F5344CB8AC3E}">
        <p14:creationId xmlns:p14="http://schemas.microsoft.com/office/powerpoint/2010/main" val="15566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19" grpId="0"/>
      <p:bldP spid="20" grpId="0"/>
      <p:bldP spid="21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3CC-DC47-4469-A5BA-41D532A6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9D8F-342F-4C0F-A522-D103A196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/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Case-1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lower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=2+1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inequality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blipFill>
                <a:blip r:embed="rId3"/>
                <a:stretch>
                  <a:fillRect l="-1659" t="-4065" b="-10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13F50B2-DFD5-440C-8E1B-346C69060016}"/>
              </a:ext>
            </a:extLst>
          </p:cNvPr>
          <p:cNvSpPr/>
          <p:nvPr/>
        </p:nvSpPr>
        <p:spPr bwMode="gray">
          <a:xfrm>
            <a:off x="1458071" y="1023112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33D39E-1AD4-4BC0-B5ED-9C022546D99C}"/>
              </a:ext>
            </a:extLst>
          </p:cNvPr>
          <p:cNvSpPr/>
          <p:nvPr/>
        </p:nvSpPr>
        <p:spPr bwMode="gray">
          <a:xfrm>
            <a:off x="279753" y="1046884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D8FBA7-50EA-4840-9CD8-5D2341C55AB2}"/>
              </a:ext>
            </a:extLst>
          </p:cNvPr>
          <p:cNvCxnSpPr>
            <a:cxnSpLocks/>
          </p:cNvCxnSpPr>
          <p:nvPr/>
        </p:nvCxnSpPr>
        <p:spPr bwMode="gray">
          <a:xfrm flipH="1">
            <a:off x="499660" y="1667070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61CD4C-5F80-43A1-AACE-7E46C79FCA9A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>
            <a:off x="2353597" y="1760024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058E-34B5-43A8-8615-89BC32835FA5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 flipH="1">
            <a:off x="1599350" y="1609750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/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/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blipFill>
                <a:blip r:embed="rId5"/>
                <a:stretch>
                  <a:fillRect t="-25000" r="-757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/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blipFill>
                <a:blip r:embed="rId6"/>
                <a:stretch>
                  <a:fillRect t="-2142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/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Cases-2 and 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higher</a:t>
                </a:r>
                <a:r>
                  <a:rPr lang="en-US" sz="1600" dirty="0">
                    <a:latin typeface="+mj-lt"/>
                  </a:rPr>
                  <a:t> utility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+mj-lt"/>
                  </a:rPr>
                  <a:t>, hence </a:t>
                </a:r>
                <a:r>
                  <a:rPr lang="en-US" sz="1600" b="1" dirty="0">
                    <a:latin typeface="+mj-lt"/>
                  </a:rPr>
                  <a:t>it dominates </a:t>
                </a:r>
                <a:r>
                  <a:rPr lang="en-US" sz="1600" dirty="0">
                    <a:latin typeface="+mj-lt"/>
                  </a:rPr>
                  <a:t>other items in not A,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/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blipFill>
                <a:blip r:embed="rId7"/>
                <a:stretch>
                  <a:fillRect l="-1669" t="-4472" r="-2226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BC225707-71EA-4EAA-805B-AB76DF8B2822}"/>
              </a:ext>
            </a:extLst>
          </p:cNvPr>
          <p:cNvSpPr/>
          <p:nvPr/>
        </p:nvSpPr>
        <p:spPr bwMode="gray">
          <a:xfrm>
            <a:off x="1530349" y="2934916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497094-D984-4EBD-9D49-F167439AA6CB}"/>
              </a:ext>
            </a:extLst>
          </p:cNvPr>
          <p:cNvSpPr/>
          <p:nvPr/>
        </p:nvSpPr>
        <p:spPr bwMode="gray">
          <a:xfrm>
            <a:off x="352031" y="295868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9E3AC0-EDF6-4AD9-8415-DBEF99731AA5}"/>
              </a:ext>
            </a:extLst>
          </p:cNvPr>
          <p:cNvCxnSpPr>
            <a:cxnSpLocks/>
          </p:cNvCxnSpPr>
          <p:nvPr/>
        </p:nvCxnSpPr>
        <p:spPr bwMode="gray">
          <a:xfrm flipH="1">
            <a:off x="571938" y="3578874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025AB-BCC7-4366-A5ED-1ECFA024FD9D}"/>
              </a:ext>
            </a:extLst>
          </p:cNvPr>
          <p:cNvCxnSpPr>
            <a:cxnSpLocks/>
            <a:endCxn id="22" idx="0"/>
          </p:cNvCxnSpPr>
          <p:nvPr/>
        </p:nvCxnSpPr>
        <p:spPr bwMode="gray">
          <a:xfrm>
            <a:off x="2425875" y="3671828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33E62-53D0-438C-9EB1-54FE86CCB0F5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671628" y="352155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/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/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blipFill>
                <a:blip r:embed="rId9"/>
                <a:stretch>
                  <a:fillRect t="-24324" r="-757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/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=3</a:t>
                </a:r>
                <a:endParaRPr lang="en-US" sz="1200" dirty="0" err="1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blipFill>
                <a:blip r:embed="rId10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/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services in the intersection has the </a:t>
                </a:r>
                <a:r>
                  <a:rPr lang="en-US" sz="1600" b="1" dirty="0">
                    <a:latin typeface="+mj-lt"/>
                  </a:rPr>
                  <a:t>highest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which implies the </a:t>
                </a:r>
                <a:r>
                  <a:rPr lang="en-US" sz="1600" b="1" dirty="0"/>
                  <a:t>equality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blipFill>
                <a:blip r:embed="rId11"/>
                <a:stretch>
                  <a:fillRect l="-1579" t="-4472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B4984734-B473-4F1A-9027-0DD7EF891B8F}"/>
              </a:ext>
            </a:extLst>
          </p:cNvPr>
          <p:cNvSpPr/>
          <p:nvPr/>
        </p:nvSpPr>
        <p:spPr bwMode="gray">
          <a:xfrm>
            <a:off x="1405327" y="5001501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C8125E-FC08-49AD-A16F-EFB07668BE8B}"/>
              </a:ext>
            </a:extLst>
          </p:cNvPr>
          <p:cNvSpPr/>
          <p:nvPr/>
        </p:nvSpPr>
        <p:spPr bwMode="gray">
          <a:xfrm>
            <a:off x="227009" y="502527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381DE8-989D-4FCB-B06F-10253F31B0B3}"/>
              </a:ext>
            </a:extLst>
          </p:cNvPr>
          <p:cNvCxnSpPr>
            <a:cxnSpLocks/>
          </p:cNvCxnSpPr>
          <p:nvPr/>
        </p:nvCxnSpPr>
        <p:spPr bwMode="gray">
          <a:xfrm flipH="1">
            <a:off x="446916" y="5645459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48ACB8-5139-4B90-815E-89BEF8E02897}"/>
              </a:ext>
            </a:extLst>
          </p:cNvPr>
          <p:cNvCxnSpPr>
            <a:cxnSpLocks/>
            <a:endCxn id="31" idx="0"/>
          </p:cNvCxnSpPr>
          <p:nvPr/>
        </p:nvCxnSpPr>
        <p:spPr bwMode="gray">
          <a:xfrm>
            <a:off x="2300853" y="5738413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3E099F-9D88-40FC-BA07-2069CA03BC7D}"/>
              </a:ext>
            </a:extLst>
          </p:cNvPr>
          <p:cNvCxnSpPr>
            <a:cxnSpLocks/>
            <a:endCxn id="32" idx="0"/>
          </p:cNvCxnSpPr>
          <p:nvPr/>
        </p:nvCxnSpPr>
        <p:spPr bwMode="gray">
          <a:xfrm flipH="1">
            <a:off x="1546606" y="5588139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/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/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blipFill>
                <a:blip r:embed="rId13"/>
                <a:stretch>
                  <a:fillRect l="-758" t="-24324" r="-681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/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blipFill>
                <a:blip r:embed="rId14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B06F6B-4009-4431-B6D9-A3F3B8110C89}"/>
              </a:ext>
            </a:extLst>
          </p:cNvPr>
          <p:cNvCxnSpPr/>
          <p:nvPr/>
        </p:nvCxnSpPr>
        <p:spPr bwMode="gray">
          <a:xfrm flipV="1">
            <a:off x="187980" y="4749855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11723C-58C4-4F41-B7B6-8163F83CCE74}"/>
              </a:ext>
            </a:extLst>
          </p:cNvPr>
          <p:cNvCxnSpPr/>
          <p:nvPr/>
        </p:nvCxnSpPr>
        <p:spPr bwMode="gray">
          <a:xfrm flipV="1">
            <a:off x="187979" y="2802756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1C699B-BE29-4396-8E6C-FBF9CCDC4BA9}"/>
              </a:ext>
            </a:extLst>
          </p:cNvPr>
          <p:cNvSpPr/>
          <p:nvPr/>
        </p:nvSpPr>
        <p:spPr bwMode="gray">
          <a:xfrm>
            <a:off x="7560824" y="4287819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AF3220-087B-47D4-8D12-933595B8A81D}"/>
              </a:ext>
            </a:extLst>
          </p:cNvPr>
          <p:cNvSpPr/>
          <p:nvPr/>
        </p:nvSpPr>
        <p:spPr bwMode="gray">
          <a:xfrm>
            <a:off x="7748122" y="2295868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644B1-1DDF-4550-A4C0-1DA05AFF133B}"/>
              </a:ext>
            </a:extLst>
          </p:cNvPr>
          <p:cNvSpPr/>
          <p:nvPr/>
        </p:nvSpPr>
        <p:spPr bwMode="gray">
          <a:xfrm>
            <a:off x="7519522" y="6247635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31" grpId="0"/>
      <p:bldP spid="32" grpId="0"/>
      <p:bldP spid="33" grpId="0"/>
      <p:bldP spid="38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0" y="5353648"/>
            <a:ext cx="12192000" cy="1504352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87459" y="852481"/>
            <a:ext cx="6062497" cy="595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Graph Neural Differential Equations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Deep 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 Causal Graph 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 Propagation Graph Neural Networks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Network Effects, Cascading and Contagion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Outbreak Detection and Influence Maximization</a:t>
            </a: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52053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5556774" y="2922377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6040865" y="1694082"/>
            <a:ext cx="2505321" cy="42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6096000" y="3875669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9083566" y="5463323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839569" y="5349419"/>
            <a:ext cx="397846" cy="13659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366895" y="5866993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E331-D936-4AA2-A208-D9FE9383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Non-Decreasing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</p:spPr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u="sng" dirty="0"/>
                  <a:t>Because</a:t>
                </a:r>
                <a:r>
                  <a:rPr lang="en-US" dirty="0"/>
                  <a:t>: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there is more to choose in </a:t>
                </a:r>
                <a:r>
                  <a:rPr lang="en-US" i="1" dirty="0"/>
                  <a:t>B</a:t>
                </a:r>
                <a:r>
                  <a:rPr lang="en-US" dirty="0"/>
                  <a:t> than in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each new choice does not affect the utility of previous choices.</a:t>
                </a:r>
              </a:p>
              <a:p>
                <a:pPr marL="584194" lvl="1" indent="-342900">
                  <a:buFontTx/>
                  <a:buChar char="-"/>
                </a:pPr>
                <a:r>
                  <a:rPr lang="en-US" dirty="0"/>
                  <a:t>note, however, that every new choice, changes the utility of future choices.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  <a:blipFill>
                <a:blip r:embed="rId3"/>
                <a:stretch>
                  <a:fillRect l="-2206" t="-1485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B378-C52D-4D02-A982-99CDAC4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FE02F5-1E41-45B6-883F-8FA727FFC5F9}"/>
              </a:ext>
            </a:extLst>
          </p:cNvPr>
          <p:cNvSpPr/>
          <p:nvPr/>
        </p:nvSpPr>
        <p:spPr bwMode="gray">
          <a:xfrm>
            <a:off x="8402805" y="2498582"/>
            <a:ext cx="3124395" cy="1409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7F2DE3-5EBB-4469-AD61-0AA2754FB303}"/>
              </a:ext>
            </a:extLst>
          </p:cNvPr>
          <p:cNvSpPr/>
          <p:nvPr/>
        </p:nvSpPr>
        <p:spPr bwMode="gray">
          <a:xfrm>
            <a:off x="8420414" y="2644007"/>
            <a:ext cx="1981108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DED57B-9BDD-4512-8B62-4BE3765B2592}"/>
              </a:ext>
            </a:extLst>
          </p:cNvPr>
          <p:cNvCxnSpPr>
            <a:cxnSpLocks/>
          </p:cNvCxnSpPr>
          <p:nvPr/>
        </p:nvCxnSpPr>
        <p:spPr bwMode="gray">
          <a:xfrm>
            <a:off x="10984373" y="3426811"/>
            <a:ext cx="132400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E533-424C-471B-8CE0-DA23C490B99D}"/>
              </a:ext>
            </a:extLst>
          </p:cNvPr>
          <p:cNvCxnSpPr>
            <a:cxnSpLocks/>
          </p:cNvCxnSpPr>
          <p:nvPr/>
        </p:nvCxnSpPr>
        <p:spPr bwMode="gray">
          <a:xfrm flipH="1">
            <a:off x="9581399" y="338439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/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 err="1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blipFill>
                <a:blip r:embed="rId4"/>
                <a:stretch>
                  <a:fillRect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/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==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 err="1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blipFill>
                <a:blip r:embed="rId5"/>
                <a:stretch>
                  <a:fillRect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5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4EB9-9ABC-4759-9370-8939EC44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Discrete Optimization Problems </a:t>
            </a:r>
            <a:r>
              <a:rPr lang="en-US" sz="1800" dirty="0"/>
              <a:t>[</a:t>
            </a:r>
            <a:r>
              <a:rPr lang="en-US" sz="1800" dirty="0" err="1"/>
              <a:t>Vondrak</a:t>
            </a:r>
            <a:r>
              <a:rPr lang="en-US" sz="1800" dirty="0"/>
              <a:t> 2012]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7EF8-EFEF-495C-8334-902C95BD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Finding a solution S in some finite set of feasible solution F</a:t>
            </a:r>
          </a:p>
          <a:p>
            <a:r>
              <a:rPr lang="en-US" dirty="0"/>
              <a:t>Maximize or Minimize an objective function f(S)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DD47B-2DFA-4FA9-966E-60AC3E67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31BCE-3CE8-4678-A70A-385E3879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83" y="2420305"/>
            <a:ext cx="3782100" cy="3156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60B7E-8707-4620-A5B9-4267B085E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27" y="2570763"/>
            <a:ext cx="3312115" cy="2855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50DD5-2D1E-47CB-8D5E-B5814A9E8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586" y="2914847"/>
            <a:ext cx="2747419" cy="2729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8AC4A7-C298-409B-AC12-3172B28A0CBF}"/>
              </a:ext>
            </a:extLst>
          </p:cNvPr>
          <p:cNvSpPr txBox="1"/>
          <p:nvPr/>
        </p:nvSpPr>
        <p:spPr bwMode="gray">
          <a:xfrm>
            <a:off x="7856619" y="1085292"/>
            <a:ext cx="3857012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because the choices are discrete, for instance, we do not take a fraction of a node or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is more difficult than continuous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C9884-6C91-4926-AAD2-293F1E660CFA}"/>
              </a:ext>
            </a:extLst>
          </p:cNvPr>
          <p:cNvSpPr txBox="1"/>
          <p:nvPr/>
        </p:nvSpPr>
        <p:spPr bwMode="gray">
          <a:xfrm>
            <a:off x="87066" y="5898816"/>
            <a:ext cx="11559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NP-Complete problems</a:t>
            </a:r>
            <a:r>
              <a:rPr lang="en-US" dirty="0"/>
              <a:t>: Traveling salesman, Knapsack, Minimum Clique, Vertex cover, </a:t>
            </a:r>
            <a:r>
              <a:rPr lang="en-US" b="1" dirty="0"/>
              <a:t>Set Cover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EB9F74-FDC7-469A-A464-C86877602D28}"/>
              </a:ext>
            </a:extLst>
          </p:cNvPr>
          <p:cNvSpPr txBox="1"/>
          <p:nvPr/>
        </p:nvSpPr>
        <p:spPr bwMode="gray">
          <a:xfrm>
            <a:off x="-21365" y="6598227"/>
            <a:ext cx="11180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b="1" u="sng" dirty="0"/>
              <a:t>source</a:t>
            </a:r>
            <a:r>
              <a:rPr lang="en-US" sz="800" b="1" dirty="0"/>
              <a:t>: </a:t>
            </a:r>
            <a:r>
              <a:rPr lang="en-US" sz="800" dirty="0"/>
              <a:t>[</a:t>
            </a:r>
            <a:r>
              <a:rPr lang="en-US" sz="800" dirty="0" err="1"/>
              <a:t>Vondrak</a:t>
            </a:r>
            <a:r>
              <a:rPr lang="en-US" sz="800" dirty="0"/>
              <a:t> 2012] Jan </a:t>
            </a:r>
            <a:r>
              <a:rPr lang="en-US" sz="800" dirty="0" err="1"/>
              <a:t>Vondrak</a:t>
            </a:r>
            <a:r>
              <a:rPr lang="en-US" sz="800" dirty="0"/>
              <a:t> - Submodular Functions and Their Applications, 2012. </a:t>
            </a:r>
            <a:r>
              <a:rPr lang="en-US" sz="800">
                <a:hlinkClick r:id="rId6"/>
              </a:rPr>
              <a:t>https://www.youtube.com/watch?v=kdLXt8QeCe4</a:t>
            </a:r>
            <a:r>
              <a:rPr lang="en-US" sz="800"/>
              <a:t> 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3112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42DC-462B-41E9-BDE6-22B0A5C6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submodularity</a:t>
            </a:r>
            <a:r>
              <a:rPr lang="en-US" dirty="0"/>
              <a:t> important?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</p:spPr>
            <p:txBody>
              <a:bodyPr/>
              <a:lstStyle/>
              <a:p>
                <a:r>
                  <a:rPr lang="en-US" dirty="0"/>
                  <a:t>Allows to approximate to NP-hard problems of finding optimal subset of items that maximize or minimize an objective function, e.g., coverage, influence, etc.</a:t>
                </a:r>
              </a:p>
              <a:p>
                <a:endParaRPr lang="en-US" dirty="0"/>
              </a:p>
              <a:p>
                <a:r>
                  <a:rPr lang="en-US" dirty="0"/>
                  <a:t>This is possible via a greedy algorithm, i.e., greedily selecting items in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, i.e., approximation a lower bound of ~63% of the optimum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[</a:t>
                </a:r>
                <a:r>
                  <a:rPr lang="en-US" dirty="0" err="1"/>
                  <a:t>Nemhauser</a:t>
                </a:r>
                <a:r>
                  <a:rPr lang="en-US" dirty="0"/>
                  <a:t> et al. 1978]</a:t>
                </a:r>
              </a:p>
              <a:p>
                <a:endParaRPr lang="en-US" dirty="0"/>
              </a:p>
              <a:p>
                <a:r>
                  <a:rPr lang="en-US" dirty="0"/>
                  <a:t>Submodular functions occur in several real-world phenomena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  <a:blipFill>
                <a:blip r:embed="rId2"/>
                <a:stretch>
                  <a:fillRect l="-1275" t="-1088" r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78960-F2DF-4A13-85EA-E2E080F3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F8FDD-040A-4A69-87F5-6BF8BAFC8C06}"/>
              </a:ext>
            </a:extLst>
          </p:cNvPr>
          <p:cNvSpPr txBox="1"/>
          <p:nvPr/>
        </p:nvSpPr>
        <p:spPr bwMode="gray">
          <a:xfrm>
            <a:off x="135047" y="6225195"/>
            <a:ext cx="11711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Nemhauser</a:t>
            </a:r>
            <a:r>
              <a:rPr lang="en-US" sz="1400" dirty="0"/>
              <a:t>, G. L., Wolsey, L. A., &amp; Fisher, M. L. (1978). An analysis of approximations for maximizing submodular set functions—I. </a:t>
            </a:r>
            <a:r>
              <a:rPr lang="en-US" sz="1400" i="1" dirty="0"/>
              <a:t>Mathematical programming</a:t>
            </a:r>
            <a:r>
              <a:rPr lang="en-US" sz="1400" dirty="0"/>
              <a:t>, </a:t>
            </a:r>
            <a:r>
              <a:rPr lang="en-US" sz="1400" i="1" dirty="0"/>
              <a:t>14</a:t>
            </a:r>
            <a:r>
              <a:rPr lang="en-US" sz="1400" dirty="0"/>
              <a:t>(1), 265-294.</a:t>
            </a:r>
          </a:p>
        </p:txBody>
      </p:sp>
    </p:spTree>
    <p:extLst>
      <p:ext uri="{BB962C8B-B14F-4D97-AF65-F5344CB8AC3E}">
        <p14:creationId xmlns:p14="http://schemas.microsoft.com/office/powerpoint/2010/main" val="3840305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ED9F-9D61-4DEC-BB5E-A005197B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B025-C89B-4BB6-96AA-B44A1B223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dirty="0"/>
              <a:t>Submodular functions occur in several real-world phenomena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6B94B-2EF8-4A66-A046-50D59087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77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75FA-F84A-4E1D-AD57-8864F3F4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FCE2-1AFB-4929-A90A-69FE6D713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899768"/>
          </a:xfrm>
        </p:spPr>
        <p:txBody>
          <a:bodyPr/>
          <a:lstStyle/>
          <a:p>
            <a:r>
              <a:rPr lang="en-US" dirty="0"/>
              <a:t>Monotone function:</a:t>
            </a:r>
          </a:p>
          <a:p>
            <a:r>
              <a:rPr lang="en-US" dirty="0"/>
              <a:t>Convex function:</a:t>
            </a:r>
          </a:p>
          <a:p>
            <a:r>
              <a:rPr lang="en-US" dirty="0"/>
              <a:t>Concave function:</a:t>
            </a:r>
          </a:p>
          <a:p>
            <a:r>
              <a:rPr lang="en-US" dirty="0"/>
              <a:t>Matroid: is a structure that abstracts and generalizes the notion of linear independence in vector spaces.</a:t>
            </a:r>
          </a:p>
          <a:p>
            <a:r>
              <a:rPr lang="en-US" dirty="0"/>
              <a:t>Rank Functions in Matroid Theory allow to compare different: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8293E-17EA-4575-9210-228ECD97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80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5D0A1BA-D819-46DB-A507-E42FCCFF8398}"/>
              </a:ext>
            </a:extLst>
          </p:cNvPr>
          <p:cNvSpPr/>
          <p:nvPr/>
        </p:nvSpPr>
        <p:spPr bwMode="gray">
          <a:xfrm>
            <a:off x="9638536" y="5087391"/>
            <a:ext cx="2307271" cy="1383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0BB85-B256-4BAC-BE74-E393C8C9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6" y="177700"/>
            <a:ext cx="10203680" cy="483960"/>
          </a:xfrm>
        </p:spPr>
        <p:txBody>
          <a:bodyPr/>
          <a:lstStyle/>
          <a:p>
            <a:r>
              <a:rPr lang="en-US" sz="2200" dirty="0"/>
              <a:t>Cascade Failures in Electrical Communication Networks (ECN) </a:t>
            </a:r>
            <a:r>
              <a:rPr lang="en-US" sz="1600" dirty="0"/>
              <a:t>[wang 2019]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55EA-E243-4624-BD9B-8CF7EE62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60" y="1061613"/>
            <a:ext cx="3783374" cy="655564"/>
          </a:xfrm>
        </p:spPr>
        <p:txBody>
          <a:bodyPr/>
          <a:lstStyle/>
          <a:p>
            <a:r>
              <a:rPr lang="en-US" dirty="0"/>
              <a:t>ECN= smart grid to </a:t>
            </a:r>
            <a:r>
              <a:rPr lang="en-US" u="sng" dirty="0"/>
              <a:t>monitor</a:t>
            </a:r>
            <a:r>
              <a:rPr lang="en-US" dirty="0"/>
              <a:t> and </a:t>
            </a:r>
            <a:r>
              <a:rPr lang="en-US" u="sng" dirty="0"/>
              <a:t>control</a:t>
            </a:r>
            <a:r>
              <a:rPr lang="en-US" dirty="0"/>
              <a:t> electrical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DBFC8-AD85-42C7-B1D2-C7F646C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22E3-99FA-481B-90B2-83AF41A1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11" y="1088315"/>
            <a:ext cx="4145822" cy="3523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9E9F1-166C-43CA-9791-F7754B3EE4AB}"/>
              </a:ext>
            </a:extLst>
          </p:cNvPr>
          <p:cNvSpPr txBox="1"/>
          <p:nvPr/>
        </p:nvSpPr>
        <p:spPr bwMode="gray">
          <a:xfrm>
            <a:off x="94222" y="6549903"/>
            <a:ext cx="11206825" cy="260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(2019), Cascading Failures Analysis Considering Extreme Virus Propagation of Cyber-Physical Systems in Smart Grids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F5A91-F4BB-4207-B964-A779A2CFF469}"/>
              </a:ext>
            </a:extLst>
          </p:cNvPr>
          <p:cNvSpPr txBox="1"/>
          <p:nvPr/>
        </p:nvSpPr>
        <p:spPr bwMode="gray">
          <a:xfrm>
            <a:off x="3605015" y="773590"/>
            <a:ext cx="537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interdependent</a:t>
            </a:r>
            <a:r>
              <a:rPr lang="en-US" b="1" dirty="0"/>
              <a:t> fault propagation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3391B-F6FC-4BA1-A8D9-F354EDF20549}"/>
              </a:ext>
            </a:extLst>
          </p:cNvPr>
          <p:cNvSpPr txBox="1"/>
          <p:nvPr/>
        </p:nvSpPr>
        <p:spPr bwMode="gray">
          <a:xfrm>
            <a:off x="8225566" y="1432122"/>
            <a:ext cx="3340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infection propagates causing a failure cascades leading to energy blackouts.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EFBAD-596F-4A7D-B588-B5D62EC1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2" y="1845667"/>
            <a:ext cx="3520445" cy="3485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0D0827-DDA1-44D2-B7A1-C96444FED4F3}"/>
              </a:ext>
            </a:extLst>
          </p:cNvPr>
          <p:cNvSpPr txBox="1"/>
          <p:nvPr/>
        </p:nvSpPr>
        <p:spPr bwMode="gray">
          <a:xfrm>
            <a:off x="246185" y="5270112"/>
            <a:ext cx="43827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frequency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Px and Generation Pw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Redistribute Power Unbalance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Power Flow Algorithm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6A494E-4607-4DF1-9ED4-1726D14F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72" y="4985634"/>
            <a:ext cx="1007002" cy="570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288A21-BE74-40F5-8AC5-2795E13B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73" y="4520700"/>
            <a:ext cx="1530936" cy="1108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715095-ABA8-43C7-A7FA-004786CDF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697" y="5848442"/>
            <a:ext cx="1676400" cy="6711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2CCEB4-E848-465F-8B06-F31451608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896" y="6030898"/>
            <a:ext cx="2333625" cy="50336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716712-DC2F-4614-AA78-DD2D4BA380A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gray">
          <a:xfrm flipV="1">
            <a:off x="5938674" y="5074848"/>
            <a:ext cx="652999" cy="1958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1598E4-64A4-4314-88CC-538B43F7F4C2}"/>
              </a:ext>
            </a:extLst>
          </p:cNvPr>
          <p:cNvCxnSpPr>
            <a:cxnSpLocks/>
          </p:cNvCxnSpPr>
          <p:nvPr/>
        </p:nvCxnSpPr>
        <p:spPr bwMode="gray">
          <a:xfrm>
            <a:off x="7583153" y="5794069"/>
            <a:ext cx="0" cy="2195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65981F-5789-48B8-95A3-9BE7BA1F4554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 bwMode="gray">
          <a:xfrm flipH="1" flipV="1">
            <a:off x="6082097" y="6184022"/>
            <a:ext cx="423799" cy="985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DE0EDBE-0620-403A-B537-399EECDC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01" y="2657959"/>
            <a:ext cx="2984441" cy="14124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81EA-50A0-4BC0-A29A-2EC3F7918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733" y="4236660"/>
            <a:ext cx="2049178" cy="493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21F79-B04B-4E49-87F0-CB02153AF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2055" y="5626514"/>
            <a:ext cx="1971675" cy="768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5DE3E4-8737-491F-A3C4-2FF2867806E9}"/>
              </a:ext>
            </a:extLst>
          </p:cNvPr>
          <p:cNvSpPr txBox="1"/>
          <p:nvPr/>
        </p:nvSpPr>
        <p:spPr bwMode="gray">
          <a:xfrm>
            <a:off x="9822055" y="5144765"/>
            <a:ext cx="197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overloaded operational time at each branch </a:t>
            </a:r>
            <a:r>
              <a:rPr lang="en-US" sz="1400" i="1" dirty="0" err="1">
                <a:effectLst/>
                <a:latin typeface="Times New Roman" panose="02020603050405020304" pitchFamily="18" charset="0"/>
              </a:rPr>
              <a:t>Bj</a:t>
            </a:r>
            <a:endParaRPr lang="en-US" sz="14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D0FF32-7D05-4462-93A0-4EEF2A1F8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9854" y="4562970"/>
            <a:ext cx="2106662" cy="513820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824143C-D91A-4DC0-BCEE-69C8D94C0F20}"/>
              </a:ext>
            </a:extLst>
          </p:cNvPr>
          <p:cNvCxnSpPr>
            <a:cxnSpLocks/>
            <a:stCxn id="63" idx="3"/>
          </p:cNvCxnSpPr>
          <p:nvPr/>
        </p:nvCxnSpPr>
        <p:spPr bwMode="gray">
          <a:xfrm>
            <a:off x="11509060" y="3429000"/>
            <a:ext cx="304435" cy="1149422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F4D562E-A202-4618-8140-B0D546FE04D1}"/>
              </a:ext>
            </a:extLst>
          </p:cNvPr>
          <p:cNvCxnSpPr>
            <a:cxnSpLocks/>
            <a:stCxn id="61" idx="1"/>
            <a:endCxn id="53" idx="1"/>
          </p:cNvCxnSpPr>
          <p:nvPr/>
        </p:nvCxnSpPr>
        <p:spPr bwMode="gray">
          <a:xfrm rot="10800000" flipH="1" flipV="1">
            <a:off x="8274245" y="2878688"/>
            <a:ext cx="31487" cy="1604819"/>
          </a:xfrm>
          <a:prstGeom prst="bentConnector3">
            <a:avLst>
              <a:gd name="adj1" fmla="val -72601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DFF89D-A466-4473-9DE5-7FBF41EF4743}"/>
              </a:ext>
            </a:extLst>
          </p:cNvPr>
          <p:cNvSpPr/>
          <p:nvPr/>
        </p:nvSpPr>
        <p:spPr bwMode="gray">
          <a:xfrm>
            <a:off x="8274246" y="2723024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78D172-BE45-4243-9D86-C0AE2EFF5095}"/>
              </a:ext>
            </a:extLst>
          </p:cNvPr>
          <p:cNvSpPr/>
          <p:nvPr/>
        </p:nvSpPr>
        <p:spPr bwMode="gray">
          <a:xfrm>
            <a:off x="11432188" y="3273335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3CE9C7-C4C7-415E-8FC7-F637D52FF032}"/>
              </a:ext>
            </a:extLst>
          </p:cNvPr>
          <p:cNvSpPr txBox="1"/>
          <p:nvPr/>
        </p:nvSpPr>
        <p:spPr bwMode="gray">
          <a:xfrm>
            <a:off x="8375600" y="4029985"/>
            <a:ext cx="3340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SIR expressed in  vertex degree </a:t>
            </a:r>
          </a:p>
        </p:txBody>
      </p:sp>
    </p:spTree>
    <p:extLst>
      <p:ext uri="{BB962C8B-B14F-4D97-AF65-F5344CB8AC3E}">
        <p14:creationId xmlns:p14="http://schemas.microsoft.com/office/powerpoint/2010/main" val="19950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" grpId="0"/>
      <p:bldP spid="11" grpId="0"/>
      <p:bldP spid="19" grpId="0"/>
      <p:bldP spid="31" grpId="0"/>
      <p:bldP spid="61" grpId="0" animBg="1"/>
      <p:bldP spid="63" grpId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C69C90-0190-425C-8554-1261E85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6" y="1095665"/>
            <a:ext cx="4543761" cy="5368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9B971-AC4D-4C8B-8FC5-23D142F5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Dynamic Power Flow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C563-DA1B-41C8-9D44-14328B4C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F3ED-E9B2-406E-A55D-C17E657BA153}"/>
              </a:ext>
            </a:extLst>
          </p:cNvPr>
          <p:cNvGrpSpPr/>
          <p:nvPr/>
        </p:nvGrpSpPr>
        <p:grpSpPr>
          <a:xfrm>
            <a:off x="3967251" y="907518"/>
            <a:ext cx="4949644" cy="1070584"/>
            <a:chOff x="3967251" y="907518"/>
            <a:chExt cx="4949644" cy="10705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2AD76A-BDB6-42CC-87FC-6B75CA87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955" y="907518"/>
              <a:ext cx="4347940" cy="999937"/>
            </a:xfrm>
            <a:prstGeom prst="rect">
              <a:avLst/>
            </a:prstGeom>
          </p:spPr>
        </p:pic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7C81C517-AF85-4270-ADC7-C4C43AE4FDD6}"/>
                </a:ext>
              </a:extLst>
            </p:cNvPr>
            <p:cNvCxnSpPr>
              <a:cxnSpLocks/>
              <a:stCxn id="30" idx="3"/>
              <a:endCxn id="18" idx="1"/>
            </p:cNvCxnSpPr>
            <p:nvPr/>
          </p:nvCxnSpPr>
          <p:spPr bwMode="gray">
            <a:xfrm flipV="1">
              <a:off x="4044123" y="1407487"/>
              <a:ext cx="524832" cy="4149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7B0BEB-0377-4586-85CA-D3E149A5411D}"/>
                </a:ext>
              </a:extLst>
            </p:cNvPr>
            <p:cNvSpPr/>
            <p:nvPr/>
          </p:nvSpPr>
          <p:spPr bwMode="gray">
            <a:xfrm>
              <a:off x="3967251" y="1666773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81AFE8-6B4B-4482-B55A-9B7C90F20A97}"/>
                </a:ext>
              </a:extLst>
            </p:cNvPr>
            <p:cNvCxnSpPr/>
            <p:nvPr/>
          </p:nvCxnSpPr>
          <p:spPr bwMode="gray">
            <a:xfrm>
              <a:off x="8559929" y="1666773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C57C9C-32A4-45EC-B22F-06720B8F42B4}"/>
              </a:ext>
            </a:extLst>
          </p:cNvPr>
          <p:cNvGrpSpPr/>
          <p:nvPr/>
        </p:nvGrpSpPr>
        <p:grpSpPr>
          <a:xfrm>
            <a:off x="4199196" y="1978102"/>
            <a:ext cx="7992804" cy="2031870"/>
            <a:chOff x="4199196" y="1978102"/>
            <a:chExt cx="7992804" cy="203187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5AB4EF-866E-41A9-87B1-9CE2BDA37B86}"/>
                </a:ext>
              </a:extLst>
            </p:cNvPr>
            <p:cNvGrpSpPr/>
            <p:nvPr/>
          </p:nvGrpSpPr>
          <p:grpSpPr>
            <a:xfrm>
              <a:off x="4199196" y="1978102"/>
              <a:ext cx="7992804" cy="2031870"/>
              <a:chOff x="4199196" y="1978102"/>
              <a:chExt cx="7992804" cy="20318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11C8A0-8BAA-4D1E-A877-2ED5F2BF97CE}"/>
                  </a:ext>
                </a:extLst>
              </p:cNvPr>
              <p:cNvSpPr/>
              <p:nvPr/>
            </p:nvSpPr>
            <p:spPr bwMode="gray">
              <a:xfrm>
                <a:off x="6520329" y="1978102"/>
                <a:ext cx="5671671" cy="203187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48C5F7-0A2B-48DB-989C-5D43615D4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4003" y="2935717"/>
                <a:ext cx="4962525" cy="9906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A2CA327-80D1-4375-AB8F-93A17D19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2941" y="2067588"/>
                <a:ext cx="4949300" cy="904875"/>
              </a:xfrm>
              <a:prstGeom prst="rect">
                <a:avLst/>
              </a:prstGeom>
            </p:spPr>
          </p:pic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69401944-352C-4E0B-B92E-324BBCA24359}"/>
                  </a:ext>
                </a:extLst>
              </p:cNvPr>
              <p:cNvCxnSpPr>
                <a:cxnSpLocks/>
                <a:stCxn id="33" idx="3"/>
                <a:endCxn id="28" idx="1"/>
              </p:cNvCxnSpPr>
              <p:nvPr/>
            </p:nvCxnSpPr>
            <p:spPr bwMode="gray">
              <a:xfrm>
                <a:off x="4276068" y="2994037"/>
                <a:ext cx="2244261" cy="127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96E3B-B1EA-4CAF-99B7-095D6EAD2E2A}"/>
                  </a:ext>
                </a:extLst>
              </p:cNvPr>
              <p:cNvSpPr/>
              <p:nvPr/>
            </p:nvSpPr>
            <p:spPr bwMode="gray">
              <a:xfrm>
                <a:off x="4199196" y="2838372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FA003E-8540-47A8-92C2-D6CE54FCCF3F}"/>
                </a:ext>
              </a:extLst>
            </p:cNvPr>
            <p:cNvCxnSpPr/>
            <p:nvPr/>
          </p:nvCxnSpPr>
          <p:spPr bwMode="gray">
            <a:xfrm>
              <a:off x="11460512" y="2924736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9557B4-F38F-4886-A939-B432892C0A6F}"/>
                </a:ext>
              </a:extLst>
            </p:cNvPr>
            <p:cNvCxnSpPr/>
            <p:nvPr/>
          </p:nvCxnSpPr>
          <p:spPr bwMode="gray">
            <a:xfrm>
              <a:off x="11459957" y="3845474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36F582-DA67-45A4-8209-544206B166E9}"/>
              </a:ext>
            </a:extLst>
          </p:cNvPr>
          <p:cNvGrpSpPr/>
          <p:nvPr/>
        </p:nvGrpSpPr>
        <p:grpSpPr>
          <a:xfrm>
            <a:off x="4467822" y="3708299"/>
            <a:ext cx="6327709" cy="1898141"/>
            <a:chOff x="4467822" y="3708299"/>
            <a:chExt cx="6327709" cy="189814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250137-4319-42C6-A824-BDA1A9D6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5381" y="4006240"/>
              <a:ext cx="5010150" cy="160020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35D64BB-FBD9-40D6-B185-18FA4A5C5E58}"/>
                </a:ext>
              </a:extLst>
            </p:cNvPr>
            <p:cNvCxnSpPr>
              <a:cxnSpLocks/>
              <a:stCxn id="36" idx="3"/>
              <a:endCxn id="20" idx="1"/>
            </p:cNvCxnSpPr>
            <p:nvPr/>
          </p:nvCxnSpPr>
          <p:spPr bwMode="gray">
            <a:xfrm>
              <a:off x="4544694" y="3863964"/>
              <a:ext cx="1240687" cy="9423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77DB1D-FEB0-4D8F-9197-80BA037F81E4}"/>
                </a:ext>
              </a:extLst>
            </p:cNvPr>
            <p:cNvSpPr/>
            <p:nvPr/>
          </p:nvSpPr>
          <p:spPr bwMode="gray">
            <a:xfrm>
              <a:off x="4467822" y="3708299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03EBC-DA02-4F2F-AA5E-4B380263C368}"/>
                </a:ext>
              </a:extLst>
            </p:cNvPr>
            <p:cNvCxnSpPr/>
            <p:nvPr/>
          </p:nvCxnSpPr>
          <p:spPr bwMode="gray">
            <a:xfrm>
              <a:off x="10356913" y="5455199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13F2C45-3B35-4036-967F-89B75A383317}"/>
              </a:ext>
            </a:extLst>
          </p:cNvPr>
          <p:cNvGrpSpPr/>
          <p:nvPr/>
        </p:nvGrpSpPr>
        <p:grpSpPr>
          <a:xfrm>
            <a:off x="4045452" y="5588500"/>
            <a:ext cx="8146548" cy="1205875"/>
            <a:chOff x="4045452" y="5588500"/>
            <a:chExt cx="8146548" cy="12058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F35F74-B214-476B-BDDE-20FF94739229}"/>
                </a:ext>
              </a:extLst>
            </p:cNvPr>
            <p:cNvSpPr/>
            <p:nvPr/>
          </p:nvSpPr>
          <p:spPr bwMode="gray">
            <a:xfrm>
              <a:off x="4506259" y="5588500"/>
              <a:ext cx="7685741" cy="12058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94A7628-B82D-4B67-B245-FF1A4F755C5F}"/>
                </a:ext>
              </a:extLst>
            </p:cNvPr>
            <p:cNvGrpSpPr/>
            <p:nvPr/>
          </p:nvGrpSpPr>
          <p:grpSpPr>
            <a:xfrm>
              <a:off x="4045452" y="5677087"/>
              <a:ext cx="8068824" cy="1028700"/>
              <a:chOff x="4045452" y="5677087"/>
              <a:chExt cx="8068824" cy="102870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D01C9F4-7F09-4258-8BCD-9A63730C5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8954" y="5677087"/>
                <a:ext cx="3990975" cy="10287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58A549B-6D37-4F40-9FE6-DCB66E7FB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9551" y="5902899"/>
                <a:ext cx="3514725" cy="638175"/>
              </a:xfrm>
              <a:prstGeom prst="rect">
                <a:avLst/>
              </a:prstGeom>
            </p:spPr>
          </p:pic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D1D5F5FF-2299-4C15-A144-9E8BB65D211B}"/>
                  </a:ext>
                </a:extLst>
              </p:cNvPr>
              <p:cNvCxnSpPr>
                <a:cxnSpLocks/>
                <a:stCxn id="39" idx="3"/>
                <a:endCxn id="27" idx="1"/>
              </p:cNvCxnSpPr>
              <p:nvPr/>
            </p:nvCxnSpPr>
            <p:spPr bwMode="gray">
              <a:xfrm>
                <a:off x="4122324" y="6064348"/>
                <a:ext cx="383935" cy="12709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5509AF-58F0-4A24-AA3F-D0028DB64AEB}"/>
                  </a:ext>
                </a:extLst>
              </p:cNvPr>
              <p:cNvSpPr/>
              <p:nvPr/>
            </p:nvSpPr>
            <p:spPr bwMode="gray">
              <a:xfrm>
                <a:off x="4045452" y="5908683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353BBF1-62AC-4ED0-A27D-B5EA5D2296B3}"/>
                  </a:ext>
                </a:extLst>
              </p:cNvPr>
              <p:cNvCxnSpPr/>
              <p:nvPr/>
            </p:nvCxnSpPr>
            <p:spPr bwMode="gray">
              <a:xfrm>
                <a:off x="8202963" y="6541074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BED595B-F29A-4E25-A6D7-CE633EE15730}"/>
                  </a:ext>
                </a:extLst>
              </p:cNvPr>
              <p:cNvCxnSpPr/>
              <p:nvPr/>
            </p:nvCxnSpPr>
            <p:spPr bwMode="gray">
              <a:xfrm>
                <a:off x="11757310" y="6341049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60E53E-8B32-4B73-A99D-008A49055D47}"/>
              </a:ext>
            </a:extLst>
          </p:cNvPr>
          <p:cNvCxnSpPr>
            <a:cxnSpLocks/>
          </p:cNvCxnSpPr>
          <p:nvPr/>
        </p:nvCxnSpPr>
        <p:spPr bwMode="gray">
          <a:xfrm>
            <a:off x="668688" y="1614962"/>
            <a:ext cx="3298563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59D6F7-1DFC-4AC9-8E0F-DD76D239FC2C}"/>
              </a:ext>
            </a:extLst>
          </p:cNvPr>
          <p:cNvSpPr txBox="1"/>
          <p:nvPr/>
        </p:nvSpPr>
        <p:spPr bwMode="gray">
          <a:xfrm>
            <a:off x="94223" y="6549904"/>
            <a:ext cx="2439427" cy="244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31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6C1A-DF6E-44D8-8DB2-384299A7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to Time Delays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41BC-8915-428B-821F-117F0671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B50-82EC-4330-B3CB-9C5052C2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FC48-6170-4D13-BC8B-7919A5AC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34" y="1813780"/>
            <a:ext cx="84963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24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6202-0E2A-46D6-B2AA-7255DD41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(to be done)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090-D852-4D01-B828-3010491E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79772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Network Cascades Phenomena</a:t>
            </a:r>
          </a:p>
          <a:p>
            <a:pPr marL="698494" lvl="1" indent="-457200">
              <a:buFont typeface="+mj-lt"/>
              <a:buAutoNum type="alphaLcPeriod"/>
            </a:pPr>
            <a:r>
              <a:rPr lang="en-US" dirty="0"/>
              <a:t>Decision-Based Models (Technology adoption and Rumor spread)</a:t>
            </a:r>
          </a:p>
          <a:p>
            <a:pPr marL="698494" lvl="1" indent="-457200">
              <a:buAutoNum type="alphaLcPeriod"/>
            </a:pPr>
            <a:r>
              <a:rPr lang="en-US" dirty="0"/>
              <a:t>Probabilistic Models </a:t>
            </a:r>
          </a:p>
          <a:p>
            <a:pPr marL="937188" lvl="2" indent="-457200"/>
            <a:r>
              <a:rPr lang="en-US" dirty="0"/>
              <a:t>Greedy and Sketch approaches</a:t>
            </a:r>
          </a:p>
          <a:p>
            <a:pPr marL="937188" lvl="2" indent="-457200"/>
            <a:r>
              <a:rPr lang="en-US" dirty="0"/>
              <a:t>Influence maximization and </a:t>
            </a:r>
            <a:r>
              <a:rPr lang="en-US" dirty="0" err="1"/>
              <a:t>Submodularity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Outbreak detection and intervention</a:t>
            </a:r>
          </a:p>
          <a:p>
            <a:pPr marL="937188" lvl="2" indent="-457200"/>
            <a:r>
              <a:rPr lang="en-US" dirty="0"/>
              <a:t>Greedy and Sketch approaches to</a:t>
            </a:r>
          </a:p>
          <a:p>
            <a:pPr marL="1174733" lvl="3" indent="-457200"/>
            <a:r>
              <a:rPr lang="en-US" dirty="0"/>
              <a:t>Minimize time to detection</a:t>
            </a:r>
          </a:p>
          <a:p>
            <a:pPr marL="1174733" lvl="3" indent="-457200"/>
            <a:r>
              <a:rPr lang="en-US" dirty="0"/>
              <a:t>Maximize the number of detected outbreaks</a:t>
            </a:r>
          </a:p>
          <a:p>
            <a:pPr marL="1174733" lvl="3" indent="-457200"/>
            <a:r>
              <a:rPr lang="en-US" dirty="0"/>
              <a:t>Minimize the number of affected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Contagion as Feedback-Control of Dynamical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FA166-8A26-4896-976C-D8A73803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8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A61-A6D2-49EA-8B75-7C99E22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as Decision Making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48F1-E5DE-4B28-968F-BB360E69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348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person can adopt technology that maximizes its </a:t>
            </a:r>
            <a:r>
              <a:rPr lang="en-US" u="sng" dirty="0"/>
              <a:t>utility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benefit is based on how many of the neighbors adopted the same technology in t-1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if a node obtains a </a:t>
            </a:r>
            <a:r>
              <a:rPr lang="en-US" u="sng" dirty="0"/>
              <a:t>utility</a:t>
            </a:r>
            <a:r>
              <a:rPr lang="en-US" dirty="0"/>
              <a:t> of “a” if the node adopts the technology A shared with a neighbor node.</a:t>
            </a:r>
          </a:p>
          <a:p>
            <a:r>
              <a:rPr lang="en-US" u="sng" dirty="0"/>
              <a:t>Example:</a:t>
            </a:r>
            <a:r>
              <a:rPr lang="en-US" dirty="0"/>
              <a:t> Technology adoption options are A, B, or AB. In the case of adopting AB, there is a cost “c”. Assuming that every node start with B, below is a possible intermediate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8CB7-66A4-4625-9124-795E8E5A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DA424E-88D8-4608-90DC-2A3FBB008548}"/>
              </a:ext>
            </a:extLst>
          </p:cNvPr>
          <p:cNvSpPr/>
          <p:nvPr/>
        </p:nvSpPr>
        <p:spPr bwMode="gray">
          <a:xfrm>
            <a:off x="1037533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98045-2A64-4141-AE3C-C4DD4B4642CC}"/>
              </a:ext>
            </a:extLst>
          </p:cNvPr>
          <p:cNvSpPr/>
          <p:nvPr/>
        </p:nvSpPr>
        <p:spPr bwMode="gray">
          <a:xfrm>
            <a:off x="3283148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00DEB-182E-4305-9B51-3798C80A668F}"/>
              </a:ext>
            </a:extLst>
          </p:cNvPr>
          <p:cNvSpPr/>
          <p:nvPr/>
        </p:nvSpPr>
        <p:spPr bwMode="gray">
          <a:xfrm>
            <a:off x="5528763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6D0FE-2FBF-43C5-B7F2-D99B2D16944D}"/>
              </a:ext>
            </a:extLst>
          </p:cNvPr>
          <p:cNvSpPr/>
          <p:nvPr/>
        </p:nvSpPr>
        <p:spPr bwMode="gray">
          <a:xfrm>
            <a:off x="7774378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5B69C4-39D0-437B-89C8-49B0FCBB53AD}"/>
              </a:ext>
            </a:extLst>
          </p:cNvPr>
          <p:cNvSpPr/>
          <p:nvPr/>
        </p:nvSpPr>
        <p:spPr bwMode="gray">
          <a:xfrm>
            <a:off x="10019994" y="449482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E96C36-085F-4ED1-A320-DA6208FCA58C}"/>
              </a:ext>
            </a:extLst>
          </p:cNvPr>
          <p:cNvCxnSpPr>
            <a:stCxn id="5" idx="6"/>
            <a:endCxn id="9" idx="2"/>
          </p:cNvCxnSpPr>
          <p:nvPr/>
        </p:nvCxnSpPr>
        <p:spPr bwMode="gray">
          <a:xfrm>
            <a:off x="186049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249549-994E-43BC-87C2-39A1D7391AF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4106108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C66C2E-58BD-4A39-9927-96BC115F718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635172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6F521-3927-44E6-B871-DF084B09A855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8597338" y="490630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B059BA-582E-4706-9516-BAD8AD7DF3AB}"/>
              </a:ext>
            </a:extLst>
          </p:cNvPr>
          <p:cNvSpPr txBox="1"/>
          <p:nvPr/>
        </p:nvSpPr>
        <p:spPr bwMode="gray">
          <a:xfrm>
            <a:off x="2556079" y="460690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55748-323D-40C6-B2CF-C9E417E4DFEF}"/>
              </a:ext>
            </a:extLst>
          </p:cNvPr>
          <p:cNvSpPr txBox="1"/>
          <p:nvPr/>
        </p:nvSpPr>
        <p:spPr bwMode="gray">
          <a:xfrm>
            <a:off x="4712238" y="45872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15B1-3F3B-4A0E-9AEE-A93C1E6283C6}"/>
              </a:ext>
            </a:extLst>
          </p:cNvPr>
          <p:cNvSpPr txBox="1"/>
          <p:nvPr/>
        </p:nvSpPr>
        <p:spPr bwMode="gray">
          <a:xfrm>
            <a:off x="6632433" y="460690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1FA3D-EF57-44E6-869E-E84E25E40ACD}"/>
              </a:ext>
            </a:extLst>
          </p:cNvPr>
          <p:cNvSpPr txBox="1"/>
          <p:nvPr/>
        </p:nvSpPr>
        <p:spPr bwMode="gray">
          <a:xfrm>
            <a:off x="9208737" y="462654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66B17-8482-4A24-B46E-9333F13ABCFA}"/>
              </a:ext>
            </a:extLst>
          </p:cNvPr>
          <p:cNvSpPr txBox="1"/>
          <p:nvPr/>
        </p:nvSpPr>
        <p:spPr bwMode="gray">
          <a:xfrm>
            <a:off x="5802678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BA61C-C79B-4F9F-A6EB-7AEFB0AE6421}"/>
              </a:ext>
            </a:extLst>
          </p:cNvPr>
          <p:cNvSpPr txBox="1"/>
          <p:nvPr/>
        </p:nvSpPr>
        <p:spPr bwMode="gray">
          <a:xfrm>
            <a:off x="8004974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8902F-11EF-4380-98C0-4E5253F192C7}"/>
              </a:ext>
            </a:extLst>
          </p:cNvPr>
          <p:cNvSpPr txBox="1"/>
          <p:nvPr/>
        </p:nvSpPr>
        <p:spPr bwMode="gray">
          <a:xfrm>
            <a:off x="1704062" y="4147757"/>
            <a:ext cx="731641" cy="2785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201A2-528B-48D2-9B43-62581400949E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 bwMode="gray">
          <a:xfrm>
            <a:off x="2435703" y="4287030"/>
            <a:ext cx="225573" cy="3198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E542F-7F1B-4F0F-8FAE-2F5396E77EC6}"/>
              </a:ext>
            </a:extLst>
          </p:cNvPr>
          <p:cNvSpPr txBox="1"/>
          <p:nvPr/>
        </p:nvSpPr>
        <p:spPr bwMode="gray">
          <a:xfrm>
            <a:off x="6362364" y="4194313"/>
            <a:ext cx="957213" cy="271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FD8E1-5AB4-4976-8CED-BD38F8E3D5DA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 bwMode="gray">
          <a:xfrm flipH="1">
            <a:off x="6077807" y="4330188"/>
            <a:ext cx="284557" cy="1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A251D3-0249-47BF-92E3-478B08C5FAC5}"/>
              </a:ext>
            </a:extLst>
          </p:cNvPr>
          <p:cNvSpPr txBox="1"/>
          <p:nvPr/>
        </p:nvSpPr>
        <p:spPr bwMode="gray">
          <a:xfrm>
            <a:off x="2084387" y="5693045"/>
            <a:ext cx="8152038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the adoption of technology cascade through the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it cascade indefinitely, or will it stop at some point?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individual costs of each pay-off affect the cascades?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489A04-D992-4580-BA57-7E99522CBA27}"/>
              </a:ext>
            </a:extLst>
          </p:cNvPr>
          <p:cNvCxnSpPr>
            <a:cxnSpLocks/>
          </p:cNvCxnSpPr>
          <p:nvPr/>
        </p:nvCxnSpPr>
        <p:spPr bwMode="gray">
          <a:xfrm>
            <a:off x="498689" y="490548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44A3B2-BE42-4039-A61F-224B106F4EA6}"/>
              </a:ext>
            </a:extLst>
          </p:cNvPr>
          <p:cNvCxnSpPr>
            <a:cxnSpLocks/>
          </p:cNvCxnSpPr>
          <p:nvPr/>
        </p:nvCxnSpPr>
        <p:spPr bwMode="gray">
          <a:xfrm>
            <a:off x="10868669" y="490703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AF28-8F00-49F8-8751-76904C43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ECC3-6EA3-441B-977B-6D996F83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Path graph: start with B. and A is better than B (a&gt;b)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65B5-1F63-49FD-9B36-31B19EEE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D20FEB-5D9F-446F-8A0A-F06715B83975}"/>
              </a:ext>
            </a:extLst>
          </p:cNvPr>
          <p:cNvSpPr/>
          <p:nvPr/>
        </p:nvSpPr>
        <p:spPr bwMode="gray">
          <a:xfrm>
            <a:off x="1017213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629D98-CACA-4178-AF28-1E3016D5B3DC}"/>
              </a:ext>
            </a:extLst>
          </p:cNvPr>
          <p:cNvSpPr/>
          <p:nvPr/>
        </p:nvSpPr>
        <p:spPr bwMode="gray">
          <a:xfrm>
            <a:off x="3262828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66E6C-AC05-4D2C-99F1-CA6E06A46345}"/>
              </a:ext>
            </a:extLst>
          </p:cNvPr>
          <p:cNvSpPr/>
          <p:nvPr/>
        </p:nvSpPr>
        <p:spPr bwMode="gray">
          <a:xfrm>
            <a:off x="5508443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952FA2-222F-4221-A45F-CA53B9563420}"/>
              </a:ext>
            </a:extLst>
          </p:cNvPr>
          <p:cNvSpPr/>
          <p:nvPr/>
        </p:nvSpPr>
        <p:spPr bwMode="gray">
          <a:xfrm>
            <a:off x="7754058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80A19-D8F4-4C08-864E-8AB3301E7A5A}"/>
              </a:ext>
            </a:extLst>
          </p:cNvPr>
          <p:cNvSpPr/>
          <p:nvPr/>
        </p:nvSpPr>
        <p:spPr bwMode="gray">
          <a:xfrm>
            <a:off x="9999674" y="218850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51F15E-88AF-497B-8F31-C9C9F440553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gray">
          <a:xfrm>
            <a:off x="184017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EA87-2490-4347-A8F7-98AB4F894A8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4085788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E9355-087D-489A-9D62-C75F8251922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633140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0FF05E-19C7-4635-972A-B43E7DF0918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8577018" y="259998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CD9DDB-84C5-4906-A3DC-4AA635C1F058}"/>
              </a:ext>
            </a:extLst>
          </p:cNvPr>
          <p:cNvSpPr txBox="1"/>
          <p:nvPr/>
        </p:nvSpPr>
        <p:spPr bwMode="gray">
          <a:xfrm>
            <a:off x="2535759" y="230058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F574F-AA54-4918-9D3D-8472CCC4B03D}"/>
              </a:ext>
            </a:extLst>
          </p:cNvPr>
          <p:cNvSpPr txBox="1"/>
          <p:nvPr/>
        </p:nvSpPr>
        <p:spPr bwMode="gray">
          <a:xfrm>
            <a:off x="4691918" y="228093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2BFCA-09B9-490D-B282-BD6EDE25F5C6}"/>
              </a:ext>
            </a:extLst>
          </p:cNvPr>
          <p:cNvSpPr txBox="1"/>
          <p:nvPr/>
        </p:nvSpPr>
        <p:spPr bwMode="gray">
          <a:xfrm>
            <a:off x="6612113" y="230058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40C8-4ECA-4174-9ABF-94648B1E2FE0}"/>
              </a:ext>
            </a:extLst>
          </p:cNvPr>
          <p:cNvSpPr txBox="1"/>
          <p:nvPr/>
        </p:nvSpPr>
        <p:spPr bwMode="gray">
          <a:xfrm>
            <a:off x="9188417" y="232022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81007B-3A14-4FB3-A455-81392B0F48C0}"/>
              </a:ext>
            </a:extLst>
          </p:cNvPr>
          <p:cNvSpPr txBox="1"/>
          <p:nvPr/>
        </p:nvSpPr>
        <p:spPr bwMode="gray">
          <a:xfrm>
            <a:off x="5782358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D0F41-1ACE-499A-BAB9-1CD0F37FCDF7}"/>
              </a:ext>
            </a:extLst>
          </p:cNvPr>
          <p:cNvSpPr txBox="1"/>
          <p:nvPr/>
        </p:nvSpPr>
        <p:spPr bwMode="gray">
          <a:xfrm>
            <a:off x="7984654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pic>
        <p:nvPicPr>
          <p:cNvPr id="1026" name="Picture 2" descr="Machine generated alternative text:&#10;Path graph: Start with Bs, a &gt; b (A is better) &#10;One node switches to A— what happens? &#10;With just A, B: A spreads if a &gt; b &#10;With A, B, AB: Does A spread? &#10;Example: a=3, b=2, c=l &#10;0 &#10;AB &#10;Hard-wired to adopt A &#10;Stan ">
            <a:extLst>
              <a:ext uri="{FF2B5EF4-FFF2-40B4-BE49-F238E27FC236}">
                <a16:creationId xmlns:a16="http://schemas.microsoft.com/office/drawing/2014/main" id="{85748D2E-1C48-4565-95AA-405507AF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67" y="3681378"/>
            <a:ext cx="4810426" cy="28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D4CFD-C8A8-4C78-A138-8A138502142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>
            <a:off x="478369" y="259995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64EC02-6EF8-4338-802E-DFD031DC2ADE}"/>
              </a:ext>
            </a:extLst>
          </p:cNvPr>
          <p:cNvCxnSpPr>
            <a:cxnSpLocks/>
          </p:cNvCxnSpPr>
          <p:nvPr/>
        </p:nvCxnSpPr>
        <p:spPr bwMode="gray">
          <a:xfrm>
            <a:off x="10848349" y="2601500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1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DC958E-D9A5-4186-9DED-4EF4899EEB97}"/>
              </a:ext>
            </a:extLst>
          </p:cNvPr>
          <p:cNvGrpSpPr/>
          <p:nvPr/>
        </p:nvGrpSpPr>
        <p:grpSpPr>
          <a:xfrm>
            <a:off x="8194165" y="2804960"/>
            <a:ext cx="3869642" cy="4106100"/>
            <a:chOff x="8049473" y="2740900"/>
            <a:chExt cx="3866859" cy="417590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E920FB-3E42-4AC9-BD6A-DCF530D1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9473" y="2740900"/>
              <a:ext cx="3866859" cy="4175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/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effectLst/>
                      <a:latin typeface="Arial" panose="020B0604020202020204" pitchFamily="34" charset="0"/>
                    </a:rPr>
                    <a:t>epidemic reproduction number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739" t="-3191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96DE99-2431-4097-ACB5-329F3D42BC6B}"/>
                </a:ext>
              </a:extLst>
            </p:cNvPr>
            <p:cNvSpPr txBox="1"/>
            <p:nvPr/>
          </p:nvSpPr>
          <p:spPr bwMode="gray">
            <a:xfrm>
              <a:off x="8547882" y="3567284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Bertozzi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0843E-3A13-4F6B-83EE-C81E7947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B5CA-5120-4888-A0E1-F4581E1B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37641-251D-460C-A4D5-21C5EDB6A034}"/>
              </a:ext>
            </a:extLst>
          </p:cNvPr>
          <p:cNvSpPr/>
          <p:nvPr/>
        </p:nvSpPr>
        <p:spPr bwMode="gray">
          <a:xfrm>
            <a:off x="267352" y="1226345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0BB6C-01BC-4F0D-A2BB-D1DAD6B6392A}"/>
              </a:ext>
            </a:extLst>
          </p:cNvPr>
          <p:cNvSpPr/>
          <p:nvPr/>
        </p:nvSpPr>
        <p:spPr bwMode="gray">
          <a:xfrm>
            <a:off x="2090292" y="1226345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8EF1C4-A155-4283-9C4D-9F77ACF7CA13}"/>
              </a:ext>
            </a:extLst>
          </p:cNvPr>
          <p:cNvSpPr/>
          <p:nvPr/>
        </p:nvSpPr>
        <p:spPr bwMode="gray">
          <a:xfrm>
            <a:off x="3876578" y="1227140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5FA7-005B-4FF5-8CDA-431ED7C1E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gray">
          <a:xfrm>
            <a:off x="1481858" y="1635920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5C2F9-2234-42B2-8A71-45CAC3F124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3249346" y="1635920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317A1B6-11AD-4CE4-BCBF-44CCFFB9362F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 bwMode="gray">
          <a:xfrm rot="16200000" flipV="1">
            <a:off x="2669216" y="-568265"/>
            <a:ext cx="795" cy="3590016"/>
          </a:xfrm>
          <a:prstGeom prst="bentConnector3">
            <a:avLst>
              <a:gd name="adj1" fmla="val 21336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2C90FF-BE0F-4299-84CC-5B6E07DB8488}"/>
              </a:ext>
            </a:extLst>
          </p:cNvPr>
          <p:cNvSpPr txBox="1"/>
          <p:nvPr/>
        </p:nvSpPr>
        <p:spPr bwMode="gray">
          <a:xfrm>
            <a:off x="2544922" y="768404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8D951-C30E-48FE-924B-8721DC445C58}"/>
              </a:ext>
            </a:extLst>
          </p:cNvPr>
          <p:cNvSpPr txBox="1"/>
          <p:nvPr/>
        </p:nvSpPr>
        <p:spPr bwMode="gray">
          <a:xfrm>
            <a:off x="1597163" y="131512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r>
              <a:rPr lang="en-US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28015-B6A7-43AF-AAB5-2668E43985F5}"/>
              </a:ext>
            </a:extLst>
          </p:cNvPr>
          <p:cNvSpPr txBox="1"/>
          <p:nvPr/>
        </p:nvSpPr>
        <p:spPr bwMode="gray">
          <a:xfrm>
            <a:off x="3452196" y="1315124"/>
            <a:ext cx="460212" cy="2640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i="1" dirty="0"/>
              <a:t>γ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7753E-8C1A-4257-B8B3-36E90E0249C2}"/>
              </a:ext>
            </a:extLst>
          </p:cNvPr>
          <p:cNvSpPr txBox="1"/>
          <p:nvPr/>
        </p:nvSpPr>
        <p:spPr bwMode="gray">
          <a:xfrm>
            <a:off x="2717111" y="233243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B26BB-1E0D-4C8A-8022-AFE7FF047423}"/>
              </a:ext>
            </a:extLst>
          </p:cNvPr>
          <p:cNvSpPr txBox="1"/>
          <p:nvPr/>
        </p:nvSpPr>
        <p:spPr bwMode="gray">
          <a:xfrm>
            <a:off x="4432293" y="2276888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30C071-C5D2-4C15-ACEA-8DD76A02D753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 bwMode="gray">
          <a:xfrm>
            <a:off x="4464621" y="2046290"/>
            <a:ext cx="176067" cy="230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6EA4D5-E6E3-47DF-85FB-6B6256D1F0B3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 bwMode="gray">
          <a:xfrm>
            <a:off x="2669819" y="2045495"/>
            <a:ext cx="255687" cy="2869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241531-2D7C-43F5-BDEC-53BFC9C04274}"/>
              </a:ext>
            </a:extLst>
          </p:cNvPr>
          <p:cNvSpPr txBox="1"/>
          <p:nvPr/>
        </p:nvSpPr>
        <p:spPr bwMode="gray">
          <a:xfrm>
            <a:off x="931865" y="2309236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A81858-DDB5-4CA9-83A4-68B6750439BD}"/>
              </a:ext>
            </a:extLst>
          </p:cNvPr>
          <p:cNvCxnSpPr>
            <a:cxnSpLocks/>
            <a:endCxn id="43" idx="0"/>
          </p:cNvCxnSpPr>
          <p:nvPr/>
        </p:nvCxnSpPr>
        <p:spPr bwMode="gray">
          <a:xfrm>
            <a:off x="921185" y="2045495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233794-6778-4BEA-AB6F-E10C3E5CC1FA}"/>
              </a:ext>
            </a:extLst>
          </p:cNvPr>
          <p:cNvSpPr txBox="1"/>
          <p:nvPr/>
        </p:nvSpPr>
        <p:spPr bwMode="gray">
          <a:xfrm>
            <a:off x="61578" y="92319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281DC9-6FD6-4754-A4C7-C9AB2C6244D3}"/>
              </a:ext>
            </a:extLst>
          </p:cNvPr>
          <p:cNvCxnSpPr>
            <a:cxnSpLocks/>
          </p:cNvCxnSpPr>
          <p:nvPr/>
        </p:nvCxnSpPr>
        <p:spPr bwMode="gray">
          <a:xfrm>
            <a:off x="368831" y="945793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9AE066-B597-4022-9603-F5EFD62A5E2B}"/>
              </a:ext>
            </a:extLst>
          </p:cNvPr>
          <p:cNvSpPr txBox="1"/>
          <p:nvPr/>
        </p:nvSpPr>
        <p:spPr bwMode="gray">
          <a:xfrm>
            <a:off x="184506" y="2740900"/>
            <a:ext cx="2234844" cy="180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 birth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 mortality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 infection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800" i="1" dirty="0"/>
              <a:t>γ</a:t>
            </a:r>
            <a:r>
              <a:rPr lang="en-US" i="1" dirty="0"/>
              <a:t> recovery rate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reinfection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/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6">
                        <a:lumMod val="10000"/>
                      </a:schemeClr>
                    </a:solidFill>
                  </a:rPr>
                  <a:t>Rates of Change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70C0"/>
                    </a:solidFill>
                  </a:rPr>
                  <a:t>Susceptible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FF6600"/>
                    </a:solidFill>
                  </a:rPr>
                  <a:t>Infected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FF6600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B050"/>
                    </a:solidFill>
                  </a:rPr>
                  <a:t>Recovered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blipFill>
                <a:blip r:embed="rId5"/>
                <a:stretch>
                  <a:fillRect l="-1581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885F1F-CCF0-48B9-A2FC-EE66183E34F4}"/>
              </a:ext>
            </a:extLst>
          </p:cNvPr>
          <p:cNvGrpSpPr/>
          <p:nvPr/>
        </p:nvGrpSpPr>
        <p:grpSpPr>
          <a:xfrm>
            <a:off x="3035865" y="2951624"/>
            <a:ext cx="4820017" cy="3762375"/>
            <a:chOff x="3153983" y="3045098"/>
            <a:chExt cx="4820017" cy="376237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A90804-E5F8-4A98-8DC0-C2EDB183DEC2}"/>
                </a:ext>
              </a:extLst>
            </p:cNvPr>
            <p:cNvGrpSpPr/>
            <p:nvPr/>
          </p:nvGrpSpPr>
          <p:grpSpPr>
            <a:xfrm>
              <a:off x="3211500" y="3045098"/>
              <a:ext cx="4762500" cy="3762375"/>
              <a:chOff x="3211500" y="3045098"/>
              <a:chExt cx="4762500" cy="3762375"/>
            </a:xfrm>
          </p:grpSpPr>
          <p:pic>
            <p:nvPicPr>
              <p:cNvPr id="49" name="Picture 48" descr="Chart&#10;&#10;Description automatically generated">
                <a:extLst>
                  <a:ext uri="{FF2B5EF4-FFF2-40B4-BE49-F238E27FC236}">
                    <a16:creationId xmlns:a16="http://schemas.microsoft.com/office/drawing/2014/main" id="{1741C177-4166-4ED4-9EBC-771D2B3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500" y="3045098"/>
                <a:ext cx="4762500" cy="37623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199E75-2825-4D07-A405-8DDE1928AD30}"/>
                  </a:ext>
                </a:extLst>
              </p:cNvPr>
              <p:cNvSpPr txBox="1"/>
              <p:nvPr/>
            </p:nvSpPr>
            <p:spPr bwMode="gray">
              <a:xfrm>
                <a:off x="6096000" y="3098958"/>
                <a:ext cx="214559" cy="819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FF6600"/>
                    </a:solidFill>
                  </a:rPr>
                  <a:t>I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00B050"/>
                    </a:solidFill>
                  </a:rPr>
                  <a:t>R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3BFF09-DC35-484B-A5C9-59AF073A0954}"/>
                </a:ext>
              </a:extLst>
            </p:cNvPr>
            <p:cNvSpPr txBox="1"/>
            <p:nvPr/>
          </p:nvSpPr>
          <p:spPr bwMode="gray">
            <a:xfrm>
              <a:off x="3153983" y="6188869"/>
              <a:ext cx="14339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[Wikipedia 2020]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1D0146-7B76-40FE-A92D-B9785CB59DAF}"/>
              </a:ext>
            </a:extLst>
          </p:cNvPr>
          <p:cNvGrpSpPr/>
          <p:nvPr/>
        </p:nvGrpSpPr>
        <p:grpSpPr>
          <a:xfrm>
            <a:off x="8669301" y="3861200"/>
            <a:ext cx="3306340" cy="2385549"/>
            <a:chOff x="8542098" y="3780368"/>
            <a:chExt cx="3306340" cy="2385549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B38AD5B2-7771-4484-9502-07EBD831A8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331483"/>
                </p:ext>
              </p:extLst>
            </p:nvPr>
          </p:nvGraphicFramePr>
          <p:xfrm>
            <a:off x="10488384" y="3780368"/>
            <a:ext cx="1360054" cy="2385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671920" imgH="4686480" progId="Paint.Picture">
                    <p:embed/>
                  </p:oleObj>
                </mc:Choice>
                <mc:Fallback>
                  <p:oleObj name="Bitmap Image" r:id="rId7" imgW="2671920" imgH="468648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88384" y="3780368"/>
                          <a:ext cx="1360054" cy="2385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47CBBD-78E3-4EAD-908B-C4D01E25569A}"/>
                </a:ext>
              </a:extLst>
            </p:cNvPr>
            <p:cNvSpPr txBox="1"/>
            <p:nvPr/>
          </p:nvSpPr>
          <p:spPr bwMode="gray">
            <a:xfrm>
              <a:off x="8542098" y="3788365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Eisensberg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6B4CBBA-F5FC-48CC-A505-CAB273DB0B75}"/>
              </a:ext>
            </a:extLst>
          </p:cNvPr>
          <p:cNvSpPr txBox="1"/>
          <p:nvPr/>
        </p:nvSpPr>
        <p:spPr bwMode="gray">
          <a:xfrm>
            <a:off x="5408184" y="2645079"/>
            <a:ext cx="665562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u="sng" dirty="0"/>
              <a:t>[Stevens 2020]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https://twitter.com/Harry_Stevens/status/1238940084994523136</a:t>
            </a:r>
            <a:r>
              <a:rPr lang="en-US" sz="1200" dirty="0"/>
              <a:t> </a:t>
            </a:r>
          </a:p>
        </p:txBody>
      </p:sp>
      <p:pic>
        <p:nvPicPr>
          <p:cNvPr id="81" name="Picture 8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040BDF-D3A1-455A-8B80-6E1A8C1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58" y="858179"/>
            <a:ext cx="2731649" cy="182008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7EB01B-D3C8-4D3A-A47E-E6E5AA3033E8}"/>
              </a:ext>
            </a:extLst>
          </p:cNvPr>
          <p:cNvGrpSpPr/>
          <p:nvPr/>
        </p:nvGrpSpPr>
        <p:grpSpPr>
          <a:xfrm>
            <a:off x="5106822" y="927731"/>
            <a:ext cx="4196356" cy="1617427"/>
            <a:chOff x="5228731" y="927290"/>
            <a:chExt cx="4196356" cy="161742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9C1E07-8476-485C-8BC9-8B9CF25E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28731" y="927290"/>
              <a:ext cx="4157225" cy="161742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CC6CB8-D441-4F0C-A734-9BED42F7EC46}"/>
                </a:ext>
              </a:extLst>
            </p:cNvPr>
            <p:cNvSpPr txBox="1"/>
            <p:nvPr/>
          </p:nvSpPr>
          <p:spPr bwMode="gray">
            <a:xfrm>
              <a:off x="8126416" y="1039170"/>
              <a:ext cx="12986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</a:t>
              </a:r>
              <a:r>
                <a:rPr lang="en-US" sz="1100" dirty="0" err="1"/>
                <a:t>Bertozzi</a:t>
              </a:r>
              <a:r>
                <a:rPr lang="en-US" sz="1100" dirty="0"/>
                <a:t> 2020]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D176C39-F0B9-4249-AF95-9A84DA7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69" y="4133575"/>
            <a:ext cx="4799098" cy="2242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83572-1D5B-4AFF-A752-45BD61A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DFA34-9FF1-457B-A7CB-E195A7A5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82A885-704B-4E4C-A418-2AD56D70952C}"/>
              </a:ext>
            </a:extLst>
          </p:cNvPr>
          <p:cNvSpPr/>
          <p:nvPr/>
        </p:nvSpPr>
        <p:spPr bwMode="gray">
          <a:xfrm>
            <a:off x="484643" y="2446162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A5AF84-1007-46BB-8F88-B513AD234E63}"/>
              </a:ext>
            </a:extLst>
          </p:cNvPr>
          <p:cNvSpPr/>
          <p:nvPr/>
        </p:nvSpPr>
        <p:spPr bwMode="gray">
          <a:xfrm>
            <a:off x="4238663" y="1523733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608DC-626D-40AA-B761-32A3532CC399}"/>
              </a:ext>
            </a:extLst>
          </p:cNvPr>
          <p:cNvSpPr/>
          <p:nvPr/>
        </p:nvSpPr>
        <p:spPr bwMode="gray">
          <a:xfrm>
            <a:off x="4230147" y="2907238"/>
            <a:ext cx="1176086" cy="6781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BC373-6562-4026-A96C-68312EA537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gray">
          <a:xfrm flipV="1">
            <a:off x="1699149" y="1933308"/>
            <a:ext cx="2539514" cy="9224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4A71C7-3B16-4BA6-A44F-20CC14EF4557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 bwMode="gray">
          <a:xfrm flipV="1">
            <a:off x="4818190" y="2342883"/>
            <a:ext cx="0" cy="5643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D39848-C466-41E8-BD7A-FCD594886E7C}"/>
              </a:ext>
            </a:extLst>
          </p:cNvPr>
          <p:cNvSpPr txBox="1"/>
          <p:nvPr/>
        </p:nvSpPr>
        <p:spPr bwMode="gray">
          <a:xfrm>
            <a:off x="4693293" y="1065792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6134C-25B8-4E41-8DCD-7FEBBEBA2726}"/>
              </a:ext>
            </a:extLst>
          </p:cNvPr>
          <p:cNvSpPr txBox="1"/>
          <p:nvPr/>
        </p:nvSpPr>
        <p:spPr bwMode="gray">
          <a:xfrm>
            <a:off x="2113031" y="232921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/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/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blipFill>
                <a:blip r:embed="rId5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C2C38-097B-4DF3-8E3F-9E728014EED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 bwMode="gray">
          <a:xfrm>
            <a:off x="1699149" y="2855737"/>
            <a:ext cx="2496764" cy="170368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/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 algn="ctr"/>
                <a:r>
                  <a:rPr lang="en-US" dirty="0"/>
                  <a:t>1-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blipFill>
                <a:blip r:embed="rId6"/>
                <a:stretch>
                  <a:fillRect l="-3509" t="-2407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32D91-E6B3-4EC3-90E8-95F0A9086B76}"/>
              </a:ext>
            </a:extLst>
          </p:cNvPr>
          <p:cNvCxnSpPr>
            <a:cxnSpLocks/>
            <a:stCxn id="118" idx="3"/>
          </p:cNvCxnSpPr>
          <p:nvPr/>
        </p:nvCxnSpPr>
        <p:spPr bwMode="gray">
          <a:xfrm>
            <a:off x="1646893" y="1959785"/>
            <a:ext cx="399300" cy="383486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7146FB-734A-41D1-980B-AFB4DA3E5139}"/>
              </a:ext>
            </a:extLst>
          </p:cNvPr>
          <p:cNvSpPr txBox="1"/>
          <p:nvPr/>
        </p:nvSpPr>
        <p:spPr bwMode="gray">
          <a:xfrm>
            <a:off x="2871617" y="329909"/>
            <a:ext cx="6053426" cy="409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i="1" dirty="0"/>
              <a:t>S susceptible, E exposed, I infection rate, Z skeptics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C9B770-CA95-4291-924C-7A8160BC0915}"/>
              </a:ext>
            </a:extLst>
          </p:cNvPr>
          <p:cNvSpPr/>
          <p:nvPr/>
        </p:nvSpPr>
        <p:spPr bwMode="gray">
          <a:xfrm>
            <a:off x="4195913" y="4149844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Skeptic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A3F8E1D-6EBA-40E7-A975-DBF1EB38E0CF}"/>
              </a:ext>
            </a:extLst>
          </p:cNvPr>
          <p:cNvCxnSpPr>
            <a:cxnSpLocks/>
            <a:endCxn id="86" idx="0"/>
          </p:cNvCxnSpPr>
          <p:nvPr/>
        </p:nvCxnSpPr>
        <p:spPr bwMode="gray">
          <a:xfrm>
            <a:off x="2858203" y="2419168"/>
            <a:ext cx="1739700" cy="409575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8C598BE-06C5-48BF-8356-C438BA4459B1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gray">
          <a:xfrm flipH="1" flipV="1">
            <a:off x="5397717" y="1933308"/>
            <a:ext cx="8516" cy="1312985"/>
          </a:xfrm>
          <a:prstGeom prst="curvedConnector3">
            <a:avLst>
              <a:gd name="adj1" fmla="val -514502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CFBCCC0-AC2E-4979-9088-F76BD3ED9A8B}"/>
              </a:ext>
            </a:extLst>
          </p:cNvPr>
          <p:cNvCxnSpPr>
            <a:cxnSpLocks/>
            <a:endCxn id="88" idx="2"/>
          </p:cNvCxnSpPr>
          <p:nvPr/>
        </p:nvCxnSpPr>
        <p:spPr bwMode="gray">
          <a:xfrm flipV="1">
            <a:off x="3367571" y="3676785"/>
            <a:ext cx="1230332" cy="309938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833ABE1-3855-430E-8428-F4807AEC8964}"/>
              </a:ext>
            </a:extLst>
          </p:cNvPr>
          <p:cNvSpPr/>
          <p:nvPr/>
        </p:nvSpPr>
        <p:spPr bwMode="gray">
          <a:xfrm>
            <a:off x="4494974" y="2828743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96744F-DAD5-4BD8-A8FA-5E2F5AA22B84}"/>
              </a:ext>
            </a:extLst>
          </p:cNvPr>
          <p:cNvSpPr/>
          <p:nvPr/>
        </p:nvSpPr>
        <p:spPr bwMode="gray">
          <a:xfrm>
            <a:off x="4494974" y="3631066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51EC385-465D-4692-9385-462592C01FA0}"/>
              </a:ext>
            </a:extLst>
          </p:cNvPr>
          <p:cNvSpPr txBox="1"/>
          <p:nvPr/>
        </p:nvSpPr>
        <p:spPr bwMode="gray">
          <a:xfrm>
            <a:off x="3588985" y="1788710"/>
            <a:ext cx="416790" cy="294745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86DC24-30A2-4824-BE82-32E9689AE9BE}"/>
              </a:ext>
            </a:extLst>
          </p:cNvPr>
          <p:cNvSpPr txBox="1"/>
          <p:nvPr/>
        </p:nvSpPr>
        <p:spPr bwMode="gray">
          <a:xfrm>
            <a:off x="3518771" y="2472913"/>
            <a:ext cx="557218" cy="320956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lvl1pPr>
          </a:lstStyle>
          <a:p>
            <a:pPr algn="ctr"/>
            <a:r>
              <a:rPr lang="en-US" dirty="0"/>
              <a:t>1-p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112C3F2-4900-44C7-8324-9269EDAEF85D}"/>
              </a:ext>
            </a:extLst>
          </p:cNvPr>
          <p:cNvSpPr txBox="1"/>
          <p:nvPr/>
        </p:nvSpPr>
        <p:spPr bwMode="gray">
          <a:xfrm>
            <a:off x="2138406" y="3437975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/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adopters</a:t>
                </a:r>
                <a:endParaRPr lang="en-US" sz="16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blipFill>
                <a:blip r:embed="rId7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/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blipFill>
                <a:blip r:embed="rId8"/>
                <a:stretch>
                  <a:fillRect l="-329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/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blipFill>
                <a:blip r:embed="rId9"/>
                <a:stretch>
                  <a:fillRect l="-274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/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blipFill>
                <a:blip r:embed="rId10"/>
                <a:stretch>
                  <a:fillRect l="-274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/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/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skeptics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blipFill>
                <a:blip r:embed="rId12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4DFAD7A-17C2-4A22-B441-9E666F04BE1E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5302354" y="2578188"/>
            <a:ext cx="609062" cy="448613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D0BC5D7-6223-4013-A0D4-BD14E753BA4F}"/>
              </a:ext>
            </a:extLst>
          </p:cNvPr>
          <p:cNvCxnSpPr>
            <a:cxnSpLocks/>
          </p:cNvCxnSpPr>
          <p:nvPr/>
        </p:nvCxnSpPr>
        <p:spPr bwMode="gray">
          <a:xfrm flipV="1">
            <a:off x="3195364" y="4638018"/>
            <a:ext cx="323407" cy="8814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A0E982-F65C-4586-8C77-E4B636FD48FE}"/>
              </a:ext>
            </a:extLst>
          </p:cNvPr>
          <p:cNvCxnSpPr>
            <a:cxnSpLocks/>
            <a:stCxn id="116" idx="2"/>
            <a:endCxn id="112" idx="1"/>
          </p:cNvCxnSpPr>
          <p:nvPr/>
        </p:nvCxnSpPr>
        <p:spPr bwMode="gray">
          <a:xfrm>
            <a:off x="3115261" y="1872744"/>
            <a:ext cx="473724" cy="63339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5721100-2DFE-4243-9195-D1F94594A9DF}"/>
              </a:ext>
            </a:extLst>
          </p:cNvPr>
          <p:cNvCxnSpPr>
            <a:cxnSpLocks/>
            <a:stCxn id="120" idx="3"/>
            <a:endCxn id="114" idx="1"/>
          </p:cNvCxnSpPr>
          <p:nvPr/>
        </p:nvCxnSpPr>
        <p:spPr bwMode="gray">
          <a:xfrm flipV="1">
            <a:off x="1610000" y="3585348"/>
            <a:ext cx="528406" cy="143792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8347F4-04C9-4295-996C-F56393B779AB}"/>
              </a:ext>
            </a:extLst>
          </p:cNvPr>
          <p:cNvSpPr txBox="1"/>
          <p:nvPr/>
        </p:nvSpPr>
        <p:spPr bwMode="gray">
          <a:xfrm>
            <a:off x="9445288" y="4266488"/>
            <a:ext cx="209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N = </a:t>
            </a:r>
            <a:r>
              <a:rPr lang="en-US" sz="1400" dirty="0">
                <a:latin typeface="+mj-lt"/>
              </a:rPr>
              <a:t>population size</a:t>
            </a:r>
            <a:endParaRPr lang="en-US" sz="1400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12BFD5-292E-4828-8297-9BBF36536A9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gray">
          <a:xfrm>
            <a:off x="1699149" y="2855737"/>
            <a:ext cx="2530998" cy="3905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D373815-0B45-4AC4-A1D4-DCF89A71B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1053" y="810304"/>
            <a:ext cx="4364699" cy="3325747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56B4D225-0218-4E27-8877-D33CA4354082}"/>
              </a:ext>
            </a:extLst>
          </p:cNvPr>
          <p:cNvSpPr/>
          <p:nvPr/>
        </p:nvSpPr>
        <p:spPr bwMode="gray">
          <a:xfrm>
            <a:off x="6654303" y="3124200"/>
            <a:ext cx="4118198" cy="859697"/>
          </a:xfrm>
          <a:prstGeom prst="rect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AFD6661-2DE3-4F79-9AAA-26BDAE3FB1DF}"/>
              </a:ext>
            </a:extLst>
          </p:cNvPr>
          <p:cNvCxnSpPr>
            <a:cxnSpLocks/>
            <a:stCxn id="13" idx="3"/>
          </p:cNvCxnSpPr>
          <p:nvPr/>
        </p:nvCxnSpPr>
        <p:spPr bwMode="gray">
          <a:xfrm flipV="1">
            <a:off x="6089991" y="1864882"/>
            <a:ext cx="449578" cy="171644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6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38CC-7505-4705-8BB9-4130F62F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ECD6-1F3B-47EF-85D4-1E9BDCF26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39A0-818F-49D6-B9A4-B32591DF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4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F78-CC51-461C-B5EE-BC207E0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99B0-1513-4349-8EBE-670AA041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8F596-6B1E-4950-AB14-4D6A9E7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1863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10526</TotalTime>
  <Words>2939</Words>
  <Application>Microsoft Office PowerPoint</Application>
  <PresentationFormat>Widescreen</PresentationFormat>
  <Paragraphs>428</Paragraphs>
  <Slides>28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CMR17</vt:lpstr>
      <vt:lpstr>Times New Roman</vt:lpstr>
      <vt:lpstr>Verdana</vt:lpstr>
      <vt:lpstr>HPI PPT-Template</vt:lpstr>
      <vt:lpstr>Bitmap Image</vt:lpstr>
      <vt:lpstr>Propagation Graph Neural Networks lecture-14  Course on Graph Neural Networks (Winter Term 20/21)</vt:lpstr>
      <vt:lpstr>Quick recap – Where are we now?</vt:lpstr>
      <vt:lpstr>Topics (to be done)</vt:lpstr>
      <vt:lpstr>Propagation as Decision Making </vt:lpstr>
      <vt:lpstr>Example</vt:lpstr>
      <vt:lpstr>SIR model</vt:lpstr>
      <vt:lpstr>SEIZ model</vt:lpstr>
      <vt:lpstr>Greedy approach</vt:lpstr>
      <vt:lpstr>Sketch approach</vt:lpstr>
      <vt:lpstr>Submodular Optimization</vt:lpstr>
      <vt:lpstr>The Phenomenon of Diminishing Returns</vt:lpstr>
      <vt:lpstr>Phenomena with Diminishing returns </vt:lpstr>
      <vt:lpstr>Submodular Set Function – Definition-1</vt:lpstr>
      <vt:lpstr>Short historical perspective  of submodular functions</vt:lpstr>
      <vt:lpstr>Submodularity as Information of a set [Bilmes 2020] </vt:lpstr>
      <vt:lpstr>Submodularity as Information of a set [Bilmes 2020] </vt:lpstr>
      <vt:lpstr>Example: Optimal Assignment Problem</vt:lpstr>
      <vt:lpstr>Proof</vt:lpstr>
      <vt:lpstr>Four cases</vt:lpstr>
      <vt:lpstr>Non-Decreasing</vt:lpstr>
      <vt:lpstr>Discrete Optimization Problems [Vondrak 2012]</vt:lpstr>
      <vt:lpstr>Why is submodularity important?</vt:lpstr>
      <vt:lpstr>Influence Maximization</vt:lpstr>
      <vt:lpstr>Concepts</vt:lpstr>
      <vt:lpstr>Cascade Failures in Electrical Communication Networks (ECN) [wang 2019]</vt:lpstr>
      <vt:lpstr>Dynamic Power Flow Algorithm</vt:lpstr>
      <vt:lpstr>Robustness to Time Delays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461</cp:revision>
  <dcterms:created xsi:type="dcterms:W3CDTF">2020-12-16T15:45:57Z</dcterms:created>
  <dcterms:modified xsi:type="dcterms:W3CDTF">2021-02-23T22:41:19Z</dcterms:modified>
</cp:coreProperties>
</file>